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8"/>
  </p:notesMasterIdLst>
  <p:sldIdLst>
    <p:sldId id="256" r:id="rId2"/>
    <p:sldId id="1088" r:id="rId3"/>
    <p:sldId id="1108" r:id="rId4"/>
    <p:sldId id="350" r:id="rId5"/>
    <p:sldId id="1146" r:id="rId6"/>
    <p:sldId id="1147" r:id="rId7"/>
    <p:sldId id="1148" r:id="rId8"/>
    <p:sldId id="1149" r:id="rId9"/>
    <p:sldId id="1150" r:id="rId10"/>
    <p:sldId id="1151" r:id="rId11"/>
    <p:sldId id="1152" r:id="rId12"/>
    <p:sldId id="1153" r:id="rId13"/>
    <p:sldId id="1154" r:id="rId14"/>
    <p:sldId id="1155" r:id="rId15"/>
    <p:sldId id="1144" r:id="rId16"/>
    <p:sldId id="1093" r:id="rId17"/>
    <p:sldId id="1092" r:id="rId18"/>
    <p:sldId id="1096" r:id="rId19"/>
    <p:sldId id="1097" r:id="rId20"/>
    <p:sldId id="1085" r:id="rId21"/>
    <p:sldId id="540" r:id="rId22"/>
    <p:sldId id="1107" r:id="rId23"/>
    <p:sldId id="1106" r:id="rId24"/>
    <p:sldId id="1139" r:id="rId25"/>
    <p:sldId id="1104" r:id="rId26"/>
    <p:sldId id="1112" r:id="rId27"/>
    <p:sldId id="1140" r:id="rId28"/>
    <p:sldId id="1114" r:id="rId29"/>
    <p:sldId id="1110" r:id="rId30"/>
    <p:sldId id="1113" r:id="rId31"/>
    <p:sldId id="1115" r:id="rId32"/>
    <p:sldId id="1120" r:id="rId33"/>
    <p:sldId id="1145" r:id="rId34"/>
    <p:sldId id="1119" r:id="rId35"/>
    <p:sldId id="1116" r:id="rId36"/>
    <p:sldId id="1117" r:id="rId37"/>
    <p:sldId id="1118" r:id="rId38"/>
    <p:sldId id="1124" r:id="rId39"/>
    <p:sldId id="1125" r:id="rId40"/>
    <p:sldId id="1126" r:id="rId41"/>
    <p:sldId id="1127" r:id="rId42"/>
    <p:sldId id="1128" r:id="rId43"/>
    <p:sldId id="1129" r:id="rId44"/>
    <p:sldId id="1130" r:id="rId45"/>
    <p:sldId id="1137" r:id="rId46"/>
    <p:sldId id="1138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4209"/>
    <p:restoredTop sz="86428"/>
  </p:normalViewPr>
  <p:slideViewPr>
    <p:cSldViewPr snapToGrid="0" snapToObjects="1">
      <p:cViewPr varScale="1">
        <p:scale>
          <a:sx n="206" d="100"/>
          <a:sy n="206" d="100"/>
        </p:scale>
        <p:origin x="1896" y="176"/>
      </p:cViewPr>
      <p:guideLst/>
    </p:cSldViewPr>
  </p:slideViewPr>
  <p:outlineViewPr>
    <p:cViewPr>
      <p:scale>
        <a:sx n="33" d="100"/>
        <a:sy n="33" d="100"/>
      </p:scale>
      <p:origin x="0" y="-688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D93BB2-0CF2-674C-A455-8A0DAB3DFFE0}" type="datetimeFigureOut">
              <a:rPr lang="en-US" smtClean="0"/>
              <a:t>10/31/22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1B5F32-EE00-0545-A6AA-EA024B23A8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613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10/31/22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5669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10/31/22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446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10/31/22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7823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10/31/22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8123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10/31/22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348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10/31/22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680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10/31/22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864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10/31/22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35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10/31/22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237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10/31/22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2851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10/31/22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619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4E38F9-AF6C-4941-9980-A5BFFCFC0FDD}" type="datetimeFigureOut">
              <a:rPr lang="en-US" smtClean="0"/>
              <a:t>10/31/22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070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s://cseweb.ucsd.edu/~yfreund/papers/IntroToBoosting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0.png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1.png"/><Relationship Id="rId5" Type="http://schemas.openxmlformats.org/officeDocument/2006/relationships/image" Target="../media/image1400.png"/><Relationship Id="rId4" Type="http://schemas.openxmlformats.org/officeDocument/2006/relationships/image" Target="../media/image130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0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amlbook.com/eChapters.html" TargetMode="External"/><Relationship Id="rId2" Type="http://schemas.openxmlformats.org/officeDocument/2006/relationships/hyperlink" Target="http://book.caltech.edu/bookforum/forumdisplay.php?f=148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tiff"/><Relationship Id="rId4" Type="http://schemas.openxmlformats.org/officeDocument/2006/relationships/image" Target="../media/image20.tif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1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0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3764" y="1112635"/>
            <a:ext cx="9798996" cy="23876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CSE 417T</a:t>
            </a:r>
            <a:br>
              <a:rPr lang="en-US" dirty="0"/>
            </a:br>
            <a:r>
              <a:rPr lang="en-US" dirty="0"/>
              <a:t>Introduction to Machine Learning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663764" y="4774414"/>
            <a:ext cx="11528236" cy="1655762"/>
          </a:xfrm>
        </p:spPr>
        <p:txBody>
          <a:bodyPr>
            <a:normAutofit/>
          </a:bodyPr>
          <a:lstStyle/>
          <a:p>
            <a:endParaRPr lang="en-US" dirty="0"/>
          </a:p>
          <a:p>
            <a:pPr algn="l"/>
            <a:r>
              <a:rPr lang="en-US" sz="3600" dirty="0"/>
              <a:t>Lecture 15</a:t>
            </a:r>
            <a:br>
              <a:rPr lang="en-US" sz="3600" dirty="0"/>
            </a:br>
            <a:r>
              <a:rPr lang="en-US" sz="3600" dirty="0"/>
              <a:t>Instructor: </a:t>
            </a:r>
            <a:r>
              <a:rPr lang="en-US" sz="3600" dirty="0" err="1"/>
              <a:t>Chien</a:t>
            </a:r>
            <a:r>
              <a:rPr lang="en-US" sz="3600" dirty="0"/>
              <a:t>-Ju (CJ) Ho</a:t>
            </a:r>
          </a:p>
        </p:txBody>
      </p:sp>
    </p:spTree>
    <p:extLst>
      <p:ext uri="{BB962C8B-B14F-4D97-AF65-F5344CB8AC3E}">
        <p14:creationId xmlns:p14="http://schemas.microsoft.com/office/powerpoint/2010/main" val="24772290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27906DF-29E1-1B49-3022-46EC693B8C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" y="-1"/>
            <a:ext cx="7094720" cy="6560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8012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04EA312-927A-BA61-3584-BEF138DE56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" y="0"/>
            <a:ext cx="8516703" cy="5369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8915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493D5F7-EE74-31F9-FDE5-D5A548B721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" y="-1"/>
            <a:ext cx="7471972" cy="6203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5421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8D08FA0-DDF3-E7DC-C7A5-D9A6187E83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" y="76200"/>
            <a:ext cx="9113642" cy="5185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6947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4088C6C-0A15-E370-6482-853CA70573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100" y="0"/>
            <a:ext cx="10458096" cy="5531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831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F5566-6C59-A44E-9CF3-B1916F8F4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23A750-DE57-4C48-BE4B-4453568059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1298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3AA19-8C1C-3B45-8C69-9074AD441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Ensemble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627397-D7F0-B14B-8AFA-568736BF9B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Goal: Utilize a set of </a:t>
            </a:r>
            <a:r>
              <a:rPr lang="en-US" dirty="0">
                <a:solidFill>
                  <a:srgbClr val="C00000"/>
                </a:solidFill>
              </a:rPr>
              <a:t>weak learners</a:t>
            </a:r>
            <a:r>
              <a:rPr lang="en-US" dirty="0"/>
              <a:t> to obtain a </a:t>
            </a:r>
            <a:r>
              <a:rPr lang="en-US" dirty="0">
                <a:solidFill>
                  <a:srgbClr val="C00000"/>
                </a:solidFill>
              </a:rPr>
              <a:t>strong learner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Format of ensemble learning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Construct</a:t>
            </a:r>
            <a:r>
              <a:rPr lang="en-US" dirty="0"/>
              <a:t> many </a:t>
            </a:r>
            <a:r>
              <a:rPr lang="en-US" dirty="0">
                <a:solidFill>
                  <a:srgbClr val="C00000"/>
                </a:solidFill>
              </a:rPr>
              <a:t>diverse</a:t>
            </a:r>
            <a:r>
              <a:rPr lang="en-US" dirty="0"/>
              <a:t> weak learners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Aggregate</a:t>
            </a:r>
            <a:r>
              <a:rPr lang="en-US" dirty="0"/>
              <a:t> the weak learners</a:t>
            </a:r>
          </a:p>
          <a:p>
            <a:pPr lvl="1"/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428935" y="4415883"/>
            <a:ext cx="4955681" cy="2149674"/>
          </a:xfrm>
          <a:prstGeom prst="roundRect">
            <a:avLst>
              <a:gd name="adj" fmla="val 1168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u="sng" dirty="0"/>
              <a:t>Bagging: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Construct diverse weak learners 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/>
              <a:t>(</a:t>
            </a:r>
            <a:r>
              <a:rPr lang="en-US" dirty="0">
                <a:solidFill>
                  <a:srgbClr val="FFFF00"/>
                </a:solidFill>
              </a:rPr>
              <a:t>Simultaneously</a:t>
            </a:r>
            <a:r>
              <a:rPr lang="en-US" dirty="0"/>
              <a:t>) bootstrapping datasets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/>
              <a:t>Train weak learners on them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Aggregate the weak learners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>
                <a:solidFill>
                  <a:srgbClr val="FFFF00"/>
                </a:solidFill>
              </a:rPr>
              <a:t>Uniform</a:t>
            </a:r>
            <a:r>
              <a:rPr lang="en-US" dirty="0"/>
              <a:t> aggregation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6912670" y="4415883"/>
            <a:ext cx="4538925" cy="2149674"/>
          </a:xfrm>
          <a:prstGeom prst="roundRect">
            <a:avLst>
              <a:gd name="adj" fmla="val 1245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u="sng" dirty="0"/>
              <a:t>Boosting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Construct diverse weak learners 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>
                <a:solidFill>
                  <a:srgbClr val="FFFF00"/>
                </a:solidFill>
              </a:rPr>
              <a:t>Adaptively</a:t>
            </a:r>
            <a:r>
              <a:rPr lang="en-US" dirty="0"/>
              <a:t> generating datasets 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/>
              <a:t>Train weak learners on them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Aggregate the weak learners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>
                <a:solidFill>
                  <a:srgbClr val="FFFF00"/>
                </a:solidFill>
              </a:rPr>
              <a:t>Weighted</a:t>
            </a:r>
            <a:r>
              <a:rPr lang="en-US" dirty="0"/>
              <a:t> aggregation</a:t>
            </a:r>
          </a:p>
        </p:txBody>
      </p:sp>
    </p:spTree>
    <p:extLst>
      <p:ext uri="{BB962C8B-B14F-4D97-AF65-F5344CB8AC3E}">
        <p14:creationId xmlns:p14="http://schemas.microsoft.com/office/powerpoint/2010/main" val="13390995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C20D7A-3A79-CD43-AC8C-5758603E24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Bagging and Random Forest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16F447A-DCCA-324D-9DF6-A4987C58760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Construct many random trees </a:t>
                </a:r>
              </a:p>
              <a:p>
                <a:pPr lvl="1"/>
                <a:r>
                  <a:rPr lang="en-US" dirty="0"/>
                  <a:t>Bootstrapping datasets (sample with replacement from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</m:oMath>
                </a14:m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Learn a </a:t>
                </a:r>
                <a:r>
                  <a:rPr lang="en-US" dirty="0">
                    <a:solidFill>
                      <a:srgbClr val="C00000"/>
                    </a:solidFill>
                  </a:rPr>
                  <a:t>max-depth tree </a:t>
                </a:r>
                <a:r>
                  <a:rPr lang="en-US" dirty="0"/>
                  <a:t>for each of them</a:t>
                </a:r>
              </a:p>
              <a:p>
                <a:pPr lvl="1"/>
                <a:r>
                  <a:rPr lang="en-US" dirty="0"/>
                  <a:t>Other randomizations </a:t>
                </a: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(not required in HW4)</a:t>
                </a:r>
              </a:p>
              <a:p>
                <a:pPr lvl="2"/>
                <a:r>
                  <a:rPr lang="en-US" dirty="0"/>
                  <a:t>When choosing split features, choose from a random subset (instead of all features)</a:t>
                </a:r>
              </a:p>
              <a:p>
                <a:pPr lvl="2"/>
                <a:r>
                  <a:rPr lang="en-US" dirty="0"/>
                  <a:t>Randomly project features (similar to non-linear transformation) for each tree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Aggregate the random trees</a:t>
                </a:r>
              </a:p>
              <a:p>
                <a:pPr lvl="1"/>
                <a:r>
                  <a:rPr lang="en-US" dirty="0"/>
                  <a:t>Classification: Majority vote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acc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𝑠𝑖𝑔𝑛</m:t>
                    </m:r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den>
                        </m:f>
                        <m:nary>
                          <m:naryPr>
                            <m:chr m:val="∑"/>
                            <m:limLoc m:val="subSup"/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 dirty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 dirty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</m:e>
                        </m:nary>
                      </m:e>
                    </m:d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Regression: Average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acc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sup>
                      <m:e>
                        <m:sSub>
                          <m:sSub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016F447A-DCCA-324D-9DF6-A4987C58760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 b="-9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633C66D-9686-E24D-B11A-9B64466BA43C}"/>
              </a:ext>
            </a:extLst>
          </p:cNvPr>
          <p:cNvSpPr/>
          <p:nvPr/>
        </p:nvSpPr>
        <p:spPr>
          <a:xfrm>
            <a:off x="7735330" y="5733536"/>
            <a:ext cx="4250724" cy="1025611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Note for HW4:</a:t>
            </a:r>
          </a:p>
          <a:p>
            <a:r>
              <a:rPr lang="en-US" dirty="0"/>
              <a:t>Recommend to transform the labels to </a:t>
            </a:r>
            <a:r>
              <a:rPr lang="en-US" dirty="0">
                <a:solidFill>
                  <a:schemeClr val="accent1"/>
                </a:solidFill>
              </a:rPr>
              <a:t>+1/-1 </a:t>
            </a:r>
            <a:r>
              <a:rPr lang="en-US" dirty="0"/>
              <a:t>for the convenience of aggregation.</a:t>
            </a:r>
          </a:p>
        </p:txBody>
      </p:sp>
    </p:spTree>
    <p:extLst>
      <p:ext uri="{BB962C8B-B14F-4D97-AF65-F5344CB8AC3E}">
        <p14:creationId xmlns:p14="http://schemas.microsoft.com/office/powerpoint/2010/main" val="241462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of a Boosting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1035553" cy="5301316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Initialize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/>
                  <a:t>  (usually the same as the initial dataset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</m:oMath>
                </a14:m>
                <a:r>
                  <a:rPr lang="en-US" sz="2400" dirty="0"/>
                  <a:t>)</a:t>
                </a:r>
              </a:p>
              <a:p>
                <a:endParaRPr lang="en-US" sz="200" dirty="0"/>
              </a:p>
              <a:p>
                <a:r>
                  <a:rPr lang="en-US" sz="2400" dirty="0"/>
                  <a:t>For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𝑡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=1</m:t>
                    </m:r>
                  </m:oMath>
                </a14:m>
                <a:r>
                  <a:rPr lang="en-US" sz="2400" dirty="0"/>
                  <a:t> to</a:t>
                </a:r>
                <a14:m>
                  <m:oMath xmlns:m="http://schemas.openxmlformats.org/officeDocument/2006/math">
                    <m:r>
                      <a:rPr lang="en-US" sz="2400" b="0" i="0" dirty="0" smtClean="0">
                        <a:latin typeface="Cambria Math" charset="0"/>
                      </a:rPr>
                      <m:t> </m:t>
                    </m:r>
                    <m:r>
                      <a:rPr lang="en-US" sz="2400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𝑇</m:t>
                    </m:r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Learn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Reweight the distribution and obtain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dirty="0"/>
                  <a:t> based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sz="200" dirty="0"/>
              </a:p>
              <a:p>
                <a:r>
                  <a:rPr lang="en-US" sz="2400" dirty="0"/>
                  <a:t>Output </a:t>
                </a:r>
                <a:r>
                  <a:rPr lang="en-US" sz="2400" dirty="0">
                    <a:solidFill>
                      <a:schemeClr val="accent1"/>
                    </a:solidFill>
                  </a:rPr>
                  <a:t>weighted-aggregate(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,…,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)</a:t>
                </a:r>
              </a:p>
              <a:p>
                <a:pPr lvl="1"/>
                <a:r>
                  <a:rPr lang="en-US" dirty="0"/>
                  <a:t>Classification: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acc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𝑠𝑖𝑔𝑛</m:t>
                    </m:r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den>
                        </m:f>
                        <m:nary>
                          <m:naryPr>
                            <m:chr m:val="∑"/>
                            <m:limLoc m:val="subSup"/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1"/>
                              </m:rP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 dirty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 dirty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</m:e>
                        </m:nary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1035553" cy="5301316"/>
              </a:xfrm>
              <a:blipFill rotWithShape="0">
                <a:blip r:embed="rId2"/>
                <a:stretch>
                  <a:fillRect l="-718" t="-1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88650F94-F531-B34C-B39B-89297520B8BC}"/>
                  </a:ext>
                </a:extLst>
              </p:cNvPr>
              <p:cNvSpPr/>
              <p:nvPr/>
            </p:nvSpPr>
            <p:spPr>
              <a:xfrm>
                <a:off x="1418627" y="5168102"/>
                <a:ext cx="5617028" cy="1491343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400" dirty="0"/>
                  <a:t>Questions</a:t>
                </a:r>
              </a:p>
              <a:p>
                <a:pPr lvl="1"/>
                <a:r>
                  <a:rPr lang="en-US" dirty="0">
                    <a:solidFill>
                      <a:schemeClr val="bg1"/>
                    </a:solidFill>
                  </a:rPr>
                  <a:t>How to learn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bg1"/>
                    </a:solidFill>
                  </a:rPr>
                  <a:t>How to reweight the distribution and obtain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+1</m:t>
                        </m:r>
                      </m:sub>
                    </m:sSub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bg1"/>
                    </a:solidFill>
                  </a:rPr>
                  <a:t>How to perform weighted aggregation</a:t>
                </a:r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88650F94-F531-B34C-B39B-89297520B8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8627" y="5168102"/>
                <a:ext cx="5617028" cy="1491343"/>
              </a:xfrm>
              <a:prstGeom prst="roundRect">
                <a:avLst/>
              </a:prstGeom>
              <a:blipFill>
                <a:blip r:embed="rId3"/>
                <a:stretch>
                  <a:fillRect l="-4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17869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AdaBoost</a:t>
            </a:r>
            <a:r>
              <a:rPr lang="en-US" dirty="0"/>
              <a:t>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840224" y="1690688"/>
                <a:ext cx="7040880" cy="4849259"/>
              </a:xfrm>
            </p:spPr>
            <p:txBody>
              <a:bodyPr>
                <a:noAutofit/>
              </a:bodyPr>
              <a:lstStyle/>
              <a:p>
                <a:r>
                  <a:rPr lang="en-US" dirty="0"/>
                  <a:t>Given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begChr m:val="{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</m:t>
                            </m:r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,…,(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)}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dirty="0"/>
                  <a:t>Initialize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=1/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𝑁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for all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𝑛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=1,…,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𝑁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𝑡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=1,…,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𝑇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sz="2800" dirty="0"/>
                  <a:t>Learn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800" dirty="0"/>
                  <a:t>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chemeClr val="accent1"/>
                    </a:solidFill>
                  </a:rPr>
                  <a:t>  </a:t>
                </a:r>
                <a:r>
                  <a:rPr lang="en-US" sz="2800" dirty="0"/>
                  <a:t>(using decision stumps)</a:t>
                </a:r>
              </a:p>
              <a:p>
                <a:pPr lvl="1"/>
                <a:r>
                  <a:rPr lang="en-US" sz="2800" dirty="0"/>
                  <a:t>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𝜖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bSup>
                      <m:sSubSup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  <m:sup>
                        <m:d>
                          <m:dPr>
                            <m:ctrlP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sup>
                    </m:sSubSup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sz="280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sz="2800" dirty="0"/>
                  <a:t>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sz="2800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func>
                      <m:funcPr>
                        <m:ctrlP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800" b="0" i="0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sz="2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mr-IN" sz="28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800" b="0" i="1" smtClean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1−</m:t>
                                </m:r>
                                <m:sSub>
                                  <m:sSubPr>
                                    <m:ctrlPr>
                                      <a:rPr lang="en-US" sz="28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charset="0"/>
                                      </a:rPr>
                                      <m:t>𝑡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sz="28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charset="0"/>
                                      </a:rPr>
                                      <m:t>𝑡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</m:func>
                  </m:oMath>
                </a14:m>
                <a:endParaRPr lang="en-US" sz="2800" dirty="0"/>
              </a:p>
              <a:p>
                <a:pPr lvl="1"/>
                <a:r>
                  <a:rPr lang="en-US" sz="2800" dirty="0"/>
                  <a:t>Update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+1</m:t>
                        </m:r>
                      </m:sub>
                    </m:sSub>
                    <m:d>
                      <m:d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sSup>
                      <m:sSup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sSub>
                          <m:sSubPr>
                            <m:ctrlP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sup>
                    </m:sSup>
                  </m:oMath>
                </a14:m>
                <a:endParaRPr lang="en-US" sz="2800" dirty="0"/>
              </a:p>
              <a:p>
                <a:r>
                  <a:rPr lang="en-US" dirty="0"/>
                  <a:t>Output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𝐺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𝑠𝑖𝑔𝑛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nary>
                      <m:naryPr>
                        <m:chr m:val="∑"/>
                        <m:limLoc m:val="subSup"/>
                        <m:ctrlPr>
                          <a:rPr lang="is-I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nary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840224" y="1690688"/>
                <a:ext cx="7040880" cy="4849259"/>
              </a:xfrm>
              <a:blipFill>
                <a:blip r:embed="rId2"/>
                <a:stretch>
                  <a:fillRect l="-1622" t="-3125" b="-10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59372C8F-EE66-1243-9246-5CF366C227C3}"/>
                  </a:ext>
                </a:extLst>
              </p:cNvPr>
              <p:cNvSpPr/>
              <p:nvPr/>
            </p:nvSpPr>
            <p:spPr>
              <a:xfrm>
                <a:off x="568905" y="1657016"/>
                <a:ext cx="3724208" cy="4916604"/>
              </a:xfrm>
              <a:prstGeom prst="round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How to learn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>
                    <a:solidFill>
                      <a:schemeClr val="tx1"/>
                    </a:solidFill>
                  </a:rPr>
                  <a:t>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marL="285750" indent="-285750">
                  <a:buFontTx/>
                  <a:buChar char="-"/>
                </a:pPr>
                <a:r>
                  <a:rPr lang="en-US" dirty="0">
                    <a:solidFill>
                      <a:schemeClr val="tx1"/>
                    </a:solidFill>
                  </a:rPr>
                  <a:t>Decision stump</a:t>
                </a:r>
              </a:p>
              <a:p>
                <a:endParaRPr lang="en-US" dirty="0">
                  <a:solidFill>
                    <a:schemeClr val="tx1"/>
                  </a:solidFill>
                </a:endParaRPr>
              </a:p>
              <a:p>
                <a:endParaRPr lang="en-US" dirty="0">
                  <a:solidFill>
                    <a:schemeClr val="tx1"/>
                  </a:solidFill>
                </a:endParaRPr>
              </a:p>
              <a:p>
                <a:endParaRPr lang="en-US" dirty="0">
                  <a:solidFill>
                    <a:schemeClr val="tx1"/>
                  </a:solidFill>
                </a:endParaRPr>
              </a:p>
              <a:p>
                <a:endParaRPr lang="en-US" dirty="0">
                  <a:solidFill>
                    <a:schemeClr val="tx1"/>
                  </a:solidFill>
                </a:endParaRPr>
              </a:p>
              <a:p>
                <a:endParaRPr lang="en-US" dirty="0">
                  <a:solidFill>
                    <a:schemeClr val="tx1"/>
                  </a:solidFill>
                </a:endParaRPr>
              </a:p>
              <a:p>
                <a:endParaRPr lang="en-US" dirty="0">
                  <a:solidFill>
                    <a:schemeClr val="tx1"/>
                  </a:solidFill>
                </a:endParaRPr>
              </a:p>
              <a:p>
                <a:endParaRPr lang="en-US" dirty="0">
                  <a:solidFill>
                    <a:schemeClr val="tx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How to reweight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+1</m:t>
                        </m:r>
                      </m:sub>
                    </m:sSub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marL="285750" indent="-285750">
                  <a:buFontTx/>
                  <a:buChar char="-"/>
                </a:pPr>
                <a:r>
                  <a:rPr lang="en-US" dirty="0">
                    <a:solidFill>
                      <a:schemeClr val="tx1"/>
                    </a:solidFill>
                  </a:rPr>
                  <a:t>Make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Sup>
                          <m:sSub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)=0.5</m:t>
                    </m:r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pPr marL="285750" indent="-285750">
                  <a:buFontTx/>
                  <a:buChar char="-"/>
                </a:pPr>
                <a:r>
                  <a:rPr lang="en-US" dirty="0">
                    <a:solidFill>
                      <a:schemeClr val="tx1"/>
                    </a:solidFill>
                  </a:rPr>
                  <a:t>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>
                    <a:solidFill>
                      <a:schemeClr val="tx1"/>
                    </a:solidFill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>
                    <a:solidFill>
                      <a:schemeClr val="tx1"/>
                    </a:solidFill>
                  </a:rPr>
                  <a:t>are “diverse”</a:t>
                </a:r>
              </a:p>
              <a:p>
                <a:pPr marL="285750" indent="-285750">
                  <a:buFontTx/>
                  <a:buChar char="-"/>
                </a:pPr>
                <a:endParaRPr lang="en-US" dirty="0">
                  <a:solidFill>
                    <a:schemeClr val="tx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How to weighted aggregation</a:t>
                </a:r>
              </a:p>
              <a:p>
                <a:pPr marL="285750" indent="-285750">
                  <a:buFontTx/>
                  <a:buChar char="-"/>
                </a:pPr>
                <a:r>
                  <a:rPr lang="en-US" dirty="0">
                    <a:solidFill>
                      <a:schemeClr val="tx1"/>
                    </a:solidFill>
                  </a:rPr>
                  <a:t>More weights on better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pPr marL="285750" indent="-285750">
                  <a:buFontTx/>
                  <a:buChar char="-"/>
                </a:pPr>
                <a:r>
                  <a:rPr lang="en-US" dirty="0">
                    <a:solidFill>
                      <a:schemeClr val="tx1"/>
                    </a:solidFill>
                  </a:rPr>
                  <a:t>Lower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proxy for better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59372C8F-EE66-1243-9246-5CF366C227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905" y="1657016"/>
                <a:ext cx="3724208" cy="4916604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8725FFFD-6CA3-BA43-A98D-31B716081A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7671" y="2485904"/>
            <a:ext cx="2110274" cy="1552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314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49C459-2739-064E-951D-FF972BC54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Logistics: Homework 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ED3BCF-413E-834D-B48B-C32E40E064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6"/>
          </a:xfrm>
        </p:spPr>
        <p:txBody>
          <a:bodyPr>
            <a:normAutofit/>
          </a:bodyPr>
          <a:lstStyle/>
          <a:p>
            <a:r>
              <a:rPr lang="en-US" dirty="0"/>
              <a:t>Homework 4 is due November 14 (Monday)</a:t>
            </a:r>
            <a:endParaRPr lang="en-US" dirty="0">
              <a:solidFill>
                <a:srgbClr val="C00000"/>
              </a:solidFill>
            </a:endParaRPr>
          </a:p>
          <a:p>
            <a:pPr lvl="1"/>
            <a:endParaRPr lang="en-US" dirty="0"/>
          </a:p>
          <a:p>
            <a:r>
              <a:rPr lang="en-US" dirty="0"/>
              <a:t>Keep track of your own late days</a:t>
            </a:r>
          </a:p>
          <a:p>
            <a:pPr lvl="1"/>
            <a:r>
              <a:rPr lang="en-US" dirty="0" err="1"/>
              <a:t>Gradescope</a:t>
            </a:r>
            <a:r>
              <a:rPr lang="en-US" dirty="0"/>
              <a:t> doesn’t allow separate deadlines</a:t>
            </a:r>
          </a:p>
          <a:p>
            <a:pPr lvl="1"/>
            <a:r>
              <a:rPr lang="en-US" dirty="0"/>
              <a:t>Your submissions </a:t>
            </a:r>
            <a:r>
              <a:rPr lang="en-US" dirty="0">
                <a:solidFill>
                  <a:srgbClr val="C00000"/>
                </a:solidFill>
              </a:rPr>
              <a:t>won’t be graded </a:t>
            </a:r>
            <a:r>
              <a:rPr lang="en-US" dirty="0"/>
              <a:t>if you exceed the late-day limit</a:t>
            </a:r>
          </a:p>
        </p:txBody>
      </p:sp>
    </p:spTree>
    <p:extLst>
      <p:ext uri="{BB962C8B-B14F-4D97-AF65-F5344CB8AC3E}">
        <p14:creationId xmlns:p14="http://schemas.microsoft.com/office/powerpoint/2010/main" val="7687100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Theoretical Properties of </a:t>
            </a:r>
            <a:r>
              <a:rPr lang="en-US" dirty="0" err="1"/>
              <a:t>AdaBoost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10936705" cy="5032375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See </a:t>
                </a:r>
                <a:r>
                  <a:rPr lang="en-US" dirty="0">
                    <a:hlinkClick r:id="rId2"/>
                  </a:rPr>
                  <a:t>Freund &amp; Schapire's Tutorial </a:t>
                </a:r>
                <a:r>
                  <a:rPr lang="en-US" dirty="0"/>
                  <a:t>for more discussion</a:t>
                </a:r>
              </a:p>
              <a:p>
                <a:endParaRPr lang="en-US" dirty="0"/>
              </a:p>
              <a:p>
                <a:r>
                  <a:rPr lang="en-US" dirty="0"/>
                  <a:t>The training error of AdaBoost converges fast</a:t>
                </a:r>
              </a:p>
              <a:p>
                <a:pPr lvl="1"/>
                <a:r>
                  <a:rPr lang="en-US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𝛾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𝜖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 (how good each weak learner is better than random guessing)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≤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−2</m:t>
                        </m:r>
                        <m:nary>
                          <m:naryPr>
                            <m:chr m:val="∑"/>
                            <m:limLoc m:val="subSup"/>
                            <m:ctrlPr>
                              <a:rPr lang="is-I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  <m:e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𝛾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nary>
                      </m:sup>
                    </m:sSup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/>
              </a:p>
              <a:p>
                <a:r>
                  <a:rPr lang="en-US" dirty="0"/>
                  <a:t>Generalization error</a:t>
                </a:r>
              </a:p>
              <a:p>
                <a:pPr lvl="1"/>
                <a:r>
                  <a:rPr lang="en-US" dirty="0"/>
                  <a:t>VC analysis gives us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≤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acc>
                      <m:accPr>
                        <m:chr m:val="̃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𝑂</m:t>
                        </m:r>
                      </m:e>
                    </m:acc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mr-IN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𝑣𝑐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den>
                            </m:f>
                          </m:e>
                        </m:rad>
                      </m:e>
                    </m:d>
                  </m:oMath>
                </a14:m>
                <a:r>
                  <a:rPr lang="en-US" dirty="0"/>
                  <a:t>  </a:t>
                </a:r>
              </a:p>
              <a:p>
                <a:pPr lvl="1"/>
                <a:r>
                  <a:rPr lang="en-US" dirty="0"/>
                  <a:t>It seems as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𝑇</m:t>
                    </m:r>
                  </m:oMath>
                </a14:m>
                <a:r>
                  <a:rPr lang="en-US" dirty="0"/>
                  <a:t> goes large, overfitting could happen</a:t>
                </a:r>
              </a:p>
              <a:p>
                <a:pPr lvl="1"/>
                <a:r>
                  <a:rPr lang="en-US" dirty="0"/>
                  <a:t>Empirically, </a:t>
                </a:r>
                <a:r>
                  <a:rPr lang="en-US" dirty="0" err="1"/>
                  <a:t>AdaBoost</a:t>
                </a:r>
                <a:r>
                  <a:rPr lang="en-US" dirty="0"/>
                  <a:t> is relatively robust to overfitting</a:t>
                </a:r>
              </a:p>
              <a:p>
                <a:pPr lvl="1"/>
                <a:r>
                  <a:rPr lang="en-US" dirty="0"/>
                  <a:t>There are some more delicate analysis using the idea of </a:t>
                </a:r>
                <a:r>
                  <a:rPr lang="en-US" b="1" dirty="0">
                    <a:solidFill>
                      <a:schemeClr val="accent1"/>
                    </a:solidFill>
                  </a:rPr>
                  <a:t>margins</a:t>
                </a:r>
                <a:r>
                  <a:rPr lang="en-US" dirty="0"/>
                  <a:t> to explain why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10936705" cy="5032375"/>
              </a:xfrm>
              <a:blipFill>
                <a:blip r:embed="rId3"/>
                <a:stretch>
                  <a:fillRect l="-927" t="-2771" b="-5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9B2D062B-2469-C94B-84C3-F02502688AF5}"/>
                  </a:ext>
                </a:extLst>
              </p:cNvPr>
              <p:cNvSpPr/>
              <p:nvPr/>
            </p:nvSpPr>
            <p:spPr>
              <a:xfrm>
                <a:off x="8232668" y="4899991"/>
                <a:ext cx="2302811" cy="718526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</m:oMath>
                </a14:m>
                <a:r>
                  <a:rPr lang="en-US" sz="1600" dirty="0"/>
                  <a:t> is the VC dimension of the weak learner</a:t>
                </a:r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9B2D062B-2469-C94B-84C3-F02502688A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2668" y="4899991"/>
                <a:ext cx="2302811" cy="718526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67275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8747621-F485-EA45-ACFB-EF430C19C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Notes Today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2A36025-F8EC-0043-888F-5FF4C6DBFD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12" y="5928528"/>
            <a:ext cx="12080488" cy="834362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The notes are not intended to be comprehensive. They should be accompanied by lectures and/or textbook.</a:t>
            </a:r>
          </a:p>
          <a:p>
            <a:r>
              <a:rPr lang="en-US" dirty="0"/>
              <a:t>Let me know if you spot errors.</a:t>
            </a:r>
          </a:p>
        </p:txBody>
      </p:sp>
    </p:spTree>
    <p:extLst>
      <p:ext uri="{BB962C8B-B14F-4D97-AF65-F5344CB8AC3E}">
        <p14:creationId xmlns:p14="http://schemas.microsoft.com/office/powerpoint/2010/main" val="16020091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3ADA85-7D7B-2C45-A7F8-9DF249D360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087" y="1709738"/>
            <a:ext cx="12042913" cy="2852737"/>
          </a:xfrm>
        </p:spPr>
        <p:txBody>
          <a:bodyPr/>
          <a:lstStyle/>
          <a:p>
            <a:r>
              <a:rPr lang="en-US" dirty="0"/>
              <a:t>Brief Discussion on Gradient Boosting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4A76B3-AE4C-8C45-9ACF-67FDA9343D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9087" y="4949227"/>
            <a:ext cx="10515600" cy="1500187"/>
          </a:xfrm>
        </p:spPr>
        <p:txBody>
          <a:bodyPr/>
          <a:lstStyle/>
          <a:p>
            <a:r>
              <a:rPr lang="en-US" dirty="0"/>
              <a:t>Gradient boosting is </a:t>
            </a:r>
            <a:r>
              <a:rPr lang="en-US" b="1" dirty="0"/>
              <a:t>safe to skip </a:t>
            </a:r>
            <a:r>
              <a:rPr lang="en-US" dirty="0"/>
              <a:t>for Exam 2</a:t>
            </a:r>
          </a:p>
        </p:txBody>
      </p:sp>
    </p:spTree>
    <p:extLst>
      <p:ext uri="{BB962C8B-B14F-4D97-AF65-F5344CB8AC3E}">
        <p14:creationId xmlns:p14="http://schemas.microsoft.com/office/powerpoint/2010/main" val="13267934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EDC2A-35AB-224E-8637-D8000B3B3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 at the </a:t>
            </a:r>
            <a:r>
              <a:rPr lang="en-US" dirty="0" err="1"/>
              <a:t>AdaBoost</a:t>
            </a:r>
            <a:r>
              <a:rPr lang="en-US" dirty="0"/>
              <a:t> Algorithm Again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891F2E7-2ED6-6548-810A-77F94B0EE86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4197245"/>
                <a:ext cx="11061700" cy="2199089"/>
              </a:xfrm>
            </p:spPr>
            <p:txBody>
              <a:bodyPr>
                <a:normAutofit fontScale="92500"/>
              </a:bodyPr>
              <a:lstStyle/>
              <a:p>
                <a:endParaRPr lang="en-US" sz="200" dirty="0"/>
              </a:p>
              <a:p>
                <a:r>
                  <a:rPr lang="en-US" dirty="0"/>
                  <a:t>The format is similar to </a:t>
                </a:r>
                <a:r>
                  <a:rPr lang="en-US" dirty="0">
                    <a:solidFill>
                      <a:srgbClr val="C00000"/>
                    </a:solidFill>
                  </a:rPr>
                  <a:t>gradient descent</a:t>
                </a:r>
                <a:r>
                  <a:rPr lang="en-US" dirty="0"/>
                  <a:t>!</a:t>
                </a:r>
              </a:p>
              <a:p>
                <a:pPr lvl="1"/>
                <a:r>
                  <a:rPr lang="en-US" dirty="0"/>
                  <a:t>If we consider the space of the weak learners (i.e.,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) as the space of “weights”</a:t>
                </a:r>
              </a:p>
              <a:p>
                <a:pPr lvl="1"/>
                <a:r>
                  <a:rPr lang="en-US" dirty="0"/>
                  <a:t>This observation leads to a general class of boosting algorithms: </a:t>
                </a:r>
                <a:r>
                  <a:rPr lang="en-US" dirty="0">
                    <a:solidFill>
                      <a:srgbClr val="C00000"/>
                    </a:solidFill>
                  </a:rPr>
                  <a:t>gradient boosting</a:t>
                </a:r>
                <a:endParaRPr lang="en-US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lvl="1"/>
                <a:r>
                  <a:rPr lang="en-US" dirty="0" err="1">
                    <a:solidFill>
                      <a:schemeClr val="bg1">
                        <a:lumMod val="50000"/>
                      </a:schemeClr>
                    </a:solidFill>
                  </a:rPr>
                  <a:t>XGBoost</a:t>
                </a: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 is one implementation of gradient boosting that is popular in practice</a:t>
                </a:r>
              </a:p>
              <a:p>
                <a:pPr lvl="1"/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See CASI 17.4 and the reference in CASI P.350 for more discussion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891F2E7-2ED6-6548-810A-77F94B0EE86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4197245"/>
                <a:ext cx="11061700" cy="2199089"/>
              </a:xfrm>
              <a:blipFill>
                <a:blip r:embed="rId2"/>
                <a:stretch>
                  <a:fillRect l="-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4648200" y="6396335"/>
            <a:ext cx="18694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</a:rPr>
              <a:t>[Safe to Skip]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/>
              <p:cNvSpPr/>
              <p:nvPr/>
            </p:nvSpPr>
            <p:spPr>
              <a:xfrm>
                <a:off x="1007552" y="1772657"/>
                <a:ext cx="4260242" cy="2314901"/>
              </a:xfrm>
              <a:prstGeom prst="round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sz="1400" dirty="0"/>
                  <a:t>Given </a:t>
                </a:r>
                <a14:m>
                  <m:oMath xmlns:m="http://schemas.openxmlformats.org/officeDocument/2006/math">
                    <m:r>
                      <a:rPr lang="en-US" sz="1400" i="1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  <m:r>
                      <a:rPr lang="en-US" sz="1400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begChr m:val="{"/>
                        <m:ctrlP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</m:t>
                            </m:r>
                            <m:acc>
                              <m:accPr>
                                <m:chr m:val="⃗"/>
                                <m:ctrlPr>
                                  <a:rPr lang="en-US" sz="1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1400" i="1">
                        <a:solidFill>
                          <a:schemeClr val="accent1"/>
                        </a:solidFill>
                        <a:latin typeface="Cambria Math" charset="0"/>
                      </a:rPr>
                      <m:t>,…,(</m:t>
                    </m:r>
                    <m:sSub>
                      <m:sSubPr>
                        <m:ctrlP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b>
                    </m:sSub>
                    <m:r>
                      <a:rPr lang="en-US" sz="1400" i="1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b>
                    </m:sSub>
                    <m:r>
                      <a:rPr lang="en-US" sz="1400" i="1">
                        <a:solidFill>
                          <a:schemeClr val="accent1"/>
                        </a:solidFill>
                        <a:latin typeface="Cambria Math" charset="0"/>
                      </a:rPr>
                      <m:t>)}</m:t>
                    </m:r>
                  </m:oMath>
                </a14:m>
                <a:endParaRPr lang="en-US" sz="1400" dirty="0">
                  <a:solidFill>
                    <a:schemeClr val="accent1"/>
                  </a:solidFill>
                </a:endParaRPr>
              </a:p>
              <a:p>
                <a:r>
                  <a:rPr lang="en-US" sz="1400" dirty="0"/>
                  <a:t>Initialize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sz="1400" i="1">
                        <a:solidFill>
                          <a:schemeClr val="accent1"/>
                        </a:solidFill>
                        <a:latin typeface="Cambria Math" charset="0"/>
                      </a:rPr>
                      <m:t>=1/</m:t>
                    </m:r>
                    <m:r>
                      <a:rPr lang="en-US" sz="1400" i="1">
                        <a:solidFill>
                          <a:schemeClr val="accent1"/>
                        </a:solidFill>
                        <a:latin typeface="Cambria Math" charset="0"/>
                      </a:rPr>
                      <m:t>𝑁</m:t>
                    </m:r>
                  </m:oMath>
                </a14:m>
                <a:r>
                  <a:rPr lang="en-US" sz="14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1400" dirty="0"/>
                  <a:t>for all </a:t>
                </a:r>
                <a14:m>
                  <m:oMath xmlns:m="http://schemas.openxmlformats.org/officeDocument/2006/math">
                    <m:r>
                      <a:rPr lang="en-US" sz="1400" i="1">
                        <a:solidFill>
                          <a:schemeClr val="accent1"/>
                        </a:solidFill>
                        <a:latin typeface="Cambria Math" charset="0"/>
                      </a:rPr>
                      <m:t>𝑛</m:t>
                    </m:r>
                    <m:r>
                      <a:rPr lang="en-US" sz="1400" i="1">
                        <a:solidFill>
                          <a:schemeClr val="accent1"/>
                        </a:solidFill>
                        <a:latin typeface="Cambria Math" charset="0"/>
                      </a:rPr>
                      <m:t>=1,…,</m:t>
                    </m:r>
                    <m:r>
                      <a:rPr lang="en-US" sz="1400" i="1">
                        <a:solidFill>
                          <a:schemeClr val="accent1"/>
                        </a:solidFill>
                        <a:latin typeface="Cambria Math" charset="0"/>
                      </a:rPr>
                      <m:t>𝑁</m:t>
                    </m:r>
                  </m:oMath>
                </a14:m>
                <a:endParaRPr lang="en-US" sz="1400" dirty="0">
                  <a:solidFill>
                    <a:schemeClr val="accent1"/>
                  </a:solidFill>
                </a:endParaRPr>
              </a:p>
              <a:p>
                <a:r>
                  <a:rPr lang="en-US" sz="1400" dirty="0"/>
                  <a:t>For </a:t>
                </a:r>
                <a14:m>
                  <m:oMath xmlns:m="http://schemas.openxmlformats.org/officeDocument/2006/math">
                    <m:r>
                      <a:rPr lang="en-US" sz="1400" i="1">
                        <a:solidFill>
                          <a:schemeClr val="accent1"/>
                        </a:solidFill>
                        <a:latin typeface="Cambria Math" charset="0"/>
                      </a:rPr>
                      <m:t>𝑡</m:t>
                    </m:r>
                    <m:r>
                      <a:rPr lang="en-US" sz="1400" i="1">
                        <a:solidFill>
                          <a:schemeClr val="accent1"/>
                        </a:solidFill>
                        <a:latin typeface="Cambria Math" charset="0"/>
                      </a:rPr>
                      <m:t>=1,…,</m:t>
                    </m:r>
                    <m:r>
                      <a:rPr lang="en-US" sz="1400" i="1">
                        <a:solidFill>
                          <a:schemeClr val="accent1"/>
                        </a:solidFill>
                        <a:latin typeface="Cambria Math" charset="0"/>
                      </a:rPr>
                      <m:t>𝑇</m:t>
                    </m:r>
                  </m:oMath>
                </a14:m>
                <a:endParaRPr lang="en-US" sz="140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sz="1400" dirty="0"/>
                  <a:t>Learn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400" dirty="0"/>
                  <a:t>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400" dirty="0">
                    <a:solidFill>
                      <a:schemeClr val="accent1"/>
                    </a:solidFill>
                  </a:rPr>
                  <a:t>  </a:t>
                </a:r>
                <a:r>
                  <a:rPr lang="en-US" sz="1400" dirty="0"/>
                  <a:t>(using decision stumps)</a:t>
                </a:r>
              </a:p>
              <a:p>
                <a:pPr lvl="1"/>
                <a:r>
                  <a:rPr lang="en-US" sz="1400" dirty="0"/>
                  <a:t>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𝜖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sz="1400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bSup>
                      <m:sSubSupPr>
                        <m:ctrlP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  <m:sup>
                        <m:d>
                          <m:dPr>
                            <m:ctrlP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sz="1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sup>
                    </m:sSubSup>
                    <m:r>
                      <a:rPr lang="en-US" sz="1400" i="1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sz="1400" i="1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sz="140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sz="1400" dirty="0"/>
                  <a:t>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sz="1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sz="1400" i="1">
                        <a:solidFill>
                          <a:srgbClr val="C00000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sz="1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1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func>
                      <m:funcPr>
                        <m:ctrlPr>
                          <a:rPr lang="en-US" sz="1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40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sz="1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mr-IN" sz="1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400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1−</m:t>
                                </m:r>
                                <m:sSub>
                                  <m:sSubPr>
                                    <m:ctrlPr>
                                      <a:rPr lang="en-US" sz="1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i="1">
                                        <a:solidFill>
                                          <a:srgbClr val="C00000"/>
                                        </a:solidFill>
                                        <a:latin typeface="Cambria Math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en-US" sz="1400" i="1">
                                        <a:solidFill>
                                          <a:srgbClr val="C00000"/>
                                        </a:solidFill>
                                        <a:latin typeface="Cambria Math" charset="0"/>
                                      </a:rPr>
                                      <m:t>𝑡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sz="1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i="1">
                                        <a:solidFill>
                                          <a:srgbClr val="C00000"/>
                                        </a:solidFill>
                                        <a:latin typeface="Cambria Math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en-US" sz="1400" i="1">
                                        <a:solidFill>
                                          <a:srgbClr val="C00000"/>
                                        </a:solidFill>
                                        <a:latin typeface="Cambria Math" charset="0"/>
                                      </a:rPr>
                                      <m:t>𝑡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</m:func>
                  </m:oMath>
                </a14:m>
                <a:endParaRPr lang="en-US" sz="1400" dirty="0"/>
              </a:p>
              <a:p>
                <a:pPr lvl="1"/>
                <a:r>
                  <a:rPr lang="en-US" sz="1400" dirty="0"/>
                  <a:t>Update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+1</m:t>
                        </m:r>
                      </m:sub>
                    </m:sSub>
                    <m:d>
                      <m:dPr>
                        <m:ctrlP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sz="1400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sSup>
                      <m:sSupPr>
                        <m:ctrlP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sSub>
                          <m:sSubPr>
                            <m:ctrlP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1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sup>
                    </m:sSup>
                  </m:oMath>
                </a14:m>
                <a:endParaRPr lang="en-US" sz="1400" dirty="0"/>
              </a:p>
              <a:p>
                <a:r>
                  <a:rPr lang="en-US" sz="1400" dirty="0"/>
                  <a:t>Output </a:t>
                </a:r>
                <a14:m>
                  <m:oMath xmlns:m="http://schemas.openxmlformats.org/officeDocument/2006/math">
                    <m:r>
                      <a:rPr lang="en-US" sz="1400" i="1">
                        <a:solidFill>
                          <a:schemeClr val="accent1"/>
                        </a:solidFill>
                        <a:latin typeface="Cambria Math" charset="0"/>
                      </a:rPr>
                      <m:t>𝐺</m:t>
                    </m:r>
                    <m:d>
                      <m:dPr>
                        <m:ctrlP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1400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sz="1400" i="1">
                        <a:solidFill>
                          <a:schemeClr val="accent1"/>
                        </a:solidFill>
                        <a:latin typeface="Cambria Math" charset="0"/>
                      </a:rPr>
                      <m:t>𝑠𝑖𝑔𝑛</m:t>
                    </m:r>
                    <m:r>
                      <a:rPr lang="en-US" sz="1400" i="1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nary>
                      <m:naryPr>
                        <m:chr m:val="∑"/>
                        <m:limLoc m:val="subSup"/>
                        <m:ctrlPr>
                          <a:rPr lang="is-I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  <m:e>
                        <m:sSub>
                          <m:sSubPr>
                            <m:ctrlP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sSub>
                          <m:sSubPr>
                            <m:ctrlP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nary>
                    <m:r>
                      <a:rPr lang="en-US" sz="1400" i="1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5" name="Rounded 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7552" y="1772657"/>
                <a:ext cx="4260242" cy="2314901"/>
              </a:xfrm>
              <a:prstGeom prst="roundRect">
                <a:avLst/>
              </a:prstGeom>
              <a:blipFill rotWithShape="0">
                <a:blip r:embed="rId3"/>
                <a:stretch>
                  <a:fillRect b="-164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le 6"/>
              <p:cNvSpPr/>
              <p:nvPr/>
            </p:nvSpPr>
            <p:spPr>
              <a:xfrm>
                <a:off x="6725258" y="1772656"/>
                <a:ext cx="5174642" cy="2314901"/>
              </a:xfrm>
              <a:prstGeom prst="round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lvl="1"/>
                <a:r>
                  <a:rPr lang="en-US" sz="2400" dirty="0">
                    <a:solidFill>
                      <a:schemeClr val="tx1"/>
                    </a:solidFill>
                  </a:rPr>
                  <a:t>Initialize</a:t>
                </a:r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𝐺</m:t>
                    </m:r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pPr lvl="1"/>
                <a:endParaRPr lang="en-US" sz="600" dirty="0"/>
              </a:p>
              <a:p>
                <a:pPr lvl="1"/>
                <a:r>
                  <a:rPr lang="en-US" sz="2400" dirty="0"/>
                  <a:t>For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𝑡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=1,…,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𝑇</m:t>
                    </m:r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pPr lvl="2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𝐺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240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pPr lvl="2"/>
                <a:endParaRPr lang="en-US" sz="60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sz="2400" dirty="0"/>
                  <a:t>Output 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𝑠𝑖𝑔𝑛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Rounded 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5258" y="1772656"/>
                <a:ext cx="5174642" cy="2314901"/>
              </a:xfrm>
              <a:prstGeom prst="round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ight Arrow 7"/>
          <p:cNvSpPr/>
          <p:nvPr/>
        </p:nvSpPr>
        <p:spPr>
          <a:xfrm>
            <a:off x="5371580" y="2865638"/>
            <a:ext cx="1249892" cy="3048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779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Boosting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1758823"/>
              </a:xfrm>
            </p:spPr>
            <p:txBody>
              <a:bodyPr/>
              <a:lstStyle/>
              <a:p>
                <a:r>
                  <a:rPr lang="en-US" dirty="0"/>
                  <a:t>AdaBoost is a special case of Gradient Boosting </a:t>
                </a:r>
              </a:p>
              <a:p>
                <a:pPr lvl="1"/>
                <a:r>
                  <a:rPr lang="en-US" dirty="0"/>
                  <a:t>minimizing the exponential </a:t>
                </a:r>
                <a:r>
                  <a:rPr lang="en-US" dirty="0">
                    <a:solidFill>
                      <a:srgbClr val="C00000"/>
                    </a:solidFill>
                  </a:rPr>
                  <a:t>loss</a:t>
                </a:r>
                <a:r>
                  <a:rPr lang="en-US" dirty="0"/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e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exp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h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𝑦h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using decision stump as the </a:t>
                </a:r>
                <a:r>
                  <a:rPr lang="en-US" dirty="0">
                    <a:solidFill>
                      <a:srgbClr val="C00000"/>
                    </a:solidFill>
                  </a:rPr>
                  <a:t>weak learners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1758823"/>
              </a:xfrm>
              <a:blipFill rotWithShape="0">
                <a:blip r:embed="rId2"/>
                <a:stretch>
                  <a:fillRect l="-1043" t="-55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4648200" y="6396335"/>
            <a:ext cx="18694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</a:rPr>
              <a:t>[Safe to Skip]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C99276-F207-2042-AC01-997CB7C8AA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0588" y="3459888"/>
            <a:ext cx="3197352" cy="283846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/>
              <p:cNvSpPr txBox="1">
                <a:spLocks/>
              </p:cNvSpPr>
              <p:nvPr/>
            </p:nvSpPr>
            <p:spPr>
              <a:xfrm>
                <a:off x="4609376" y="3459888"/>
                <a:ext cx="6945592" cy="259251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𝑒𝑥𝑝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400" dirty="0"/>
                  <a:t>is a </a:t>
                </a:r>
                <a:r>
                  <a:rPr lang="en-US" sz="2400" dirty="0">
                    <a:solidFill>
                      <a:schemeClr val="accent1"/>
                    </a:solidFill>
                  </a:rPr>
                  <a:t>surrogate loss function </a:t>
                </a:r>
                <a:r>
                  <a:rPr lang="en-US" sz="2400" dirty="0"/>
                  <a:t>of the binary classification error we care about</a:t>
                </a:r>
              </a:p>
              <a:p>
                <a:pPr lvl="1"/>
                <a:r>
                  <a:rPr lang="en-US" sz="2000" dirty="0"/>
                  <a:t>Minimizing an alternative error (loss function) is a common trick in ML, especially when the target loss function is hard to optimize.</a:t>
                </a:r>
              </a:p>
              <a:p>
                <a:pPr lvl="1"/>
                <a:r>
                  <a:rPr lang="en-US" sz="2000" dirty="0"/>
                  <a:t>There are some theoretical discussions on when doing this makes sense (“calibration”: whether minimizing the surrogate is consistent with minimizing the original loss).</a:t>
                </a:r>
              </a:p>
            </p:txBody>
          </p:sp>
        </mc:Choice>
        <mc:Fallback xmlns="">
          <p:sp>
            <p:nvSpPr>
              <p:cNvPr id="6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9376" y="3459888"/>
                <a:ext cx="6945592" cy="2592515"/>
              </a:xfrm>
              <a:prstGeom prst="rect">
                <a:avLst/>
              </a:prstGeom>
              <a:blipFill rotWithShape="0">
                <a:blip r:embed="rId4"/>
                <a:stretch>
                  <a:fillRect l="-1140" t="-2824" r="-1140" b="-25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40DC9C3-0B22-7643-9354-46F97D42372A}"/>
                  </a:ext>
                </a:extLst>
              </p:cNvPr>
              <p:cNvSpPr txBox="1"/>
              <p:nvPr/>
            </p:nvSpPr>
            <p:spPr>
              <a:xfrm>
                <a:off x="2136125" y="3534719"/>
                <a:ext cx="146745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=+1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240DC9C3-0B22-7643-9354-46F97D4237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6125" y="3534719"/>
                <a:ext cx="1467453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7054" r="-4979"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ounded Rectangle 8"/>
              <p:cNvSpPr/>
              <p:nvPr/>
            </p:nvSpPr>
            <p:spPr>
              <a:xfrm>
                <a:off x="5855829" y="204256"/>
                <a:ext cx="3228211" cy="1367629"/>
              </a:xfrm>
              <a:prstGeom prst="round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Initialize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𝐺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𝑡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=1,…,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𝑇</m:t>
                    </m:r>
                  </m:oMath>
                </a14:m>
                <a:endParaRPr lang="en-US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𝐺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US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US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dirty="0"/>
                  <a:t>Output 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𝑠𝑖𝑔𝑛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9" name="Rounded 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5829" y="204256"/>
                <a:ext cx="3228211" cy="1367629"/>
              </a:xfrm>
              <a:prstGeom prst="round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3476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Similarity-Based Method: </a:t>
            </a:r>
            <a:br>
              <a:rPr lang="en-US" dirty="0"/>
            </a:br>
            <a:br>
              <a:rPr lang="en-US" sz="1000" dirty="0"/>
            </a:br>
            <a:r>
              <a:rPr lang="en-US" dirty="0"/>
              <a:t>Nearest Neighbor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2653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Movie Rating Prediction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US" dirty="0"/>
              <a:t>Below is the historical movie ratings from users (5 is the highest)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What do you think Bob’s rating will be for Movie 6?</a:t>
            </a:r>
          </a:p>
          <a:p>
            <a:pPr lvl="1"/>
            <a:r>
              <a:rPr lang="en-US" dirty="0"/>
              <a:t>Maybe 2, since Bob’s taste seems to be </a:t>
            </a:r>
            <a:r>
              <a:rPr lang="en-US" dirty="0">
                <a:solidFill>
                  <a:srgbClr val="C00000"/>
                </a:solidFill>
              </a:rPr>
              <a:t>similar</a:t>
            </a:r>
            <a:r>
              <a:rPr lang="en-US" dirty="0"/>
              <a:t> with Alice’s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412B578-1F10-3C42-87CD-FE136F432A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7180965"/>
              </p:ext>
            </p:extLst>
          </p:nvPr>
        </p:nvGraphicFramePr>
        <p:xfrm>
          <a:off x="1165860" y="2391019"/>
          <a:ext cx="8425025" cy="23774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03575">
                  <a:extLst>
                    <a:ext uri="{9D8B030D-6E8A-4147-A177-3AD203B41FA5}">
                      <a16:colId xmlns:a16="http://schemas.microsoft.com/office/drawing/2014/main" val="1788620328"/>
                    </a:ext>
                  </a:extLst>
                </a:gridCol>
                <a:gridCol w="1203575">
                  <a:extLst>
                    <a:ext uri="{9D8B030D-6E8A-4147-A177-3AD203B41FA5}">
                      <a16:colId xmlns:a16="http://schemas.microsoft.com/office/drawing/2014/main" val="2728248967"/>
                    </a:ext>
                  </a:extLst>
                </a:gridCol>
                <a:gridCol w="1203575">
                  <a:extLst>
                    <a:ext uri="{9D8B030D-6E8A-4147-A177-3AD203B41FA5}">
                      <a16:colId xmlns:a16="http://schemas.microsoft.com/office/drawing/2014/main" val="543596142"/>
                    </a:ext>
                  </a:extLst>
                </a:gridCol>
                <a:gridCol w="1203575">
                  <a:extLst>
                    <a:ext uri="{9D8B030D-6E8A-4147-A177-3AD203B41FA5}">
                      <a16:colId xmlns:a16="http://schemas.microsoft.com/office/drawing/2014/main" val="295393185"/>
                    </a:ext>
                  </a:extLst>
                </a:gridCol>
                <a:gridCol w="1203575">
                  <a:extLst>
                    <a:ext uri="{9D8B030D-6E8A-4147-A177-3AD203B41FA5}">
                      <a16:colId xmlns:a16="http://schemas.microsoft.com/office/drawing/2014/main" val="2679502010"/>
                    </a:ext>
                  </a:extLst>
                </a:gridCol>
                <a:gridCol w="1203575">
                  <a:extLst>
                    <a:ext uri="{9D8B030D-6E8A-4147-A177-3AD203B41FA5}">
                      <a16:colId xmlns:a16="http://schemas.microsoft.com/office/drawing/2014/main" val="2686921532"/>
                    </a:ext>
                  </a:extLst>
                </a:gridCol>
                <a:gridCol w="1203575">
                  <a:extLst>
                    <a:ext uri="{9D8B030D-6E8A-4147-A177-3AD203B41FA5}">
                      <a16:colId xmlns:a16="http://schemas.microsoft.com/office/drawing/2014/main" val="3047697351"/>
                    </a:ext>
                  </a:extLst>
                </a:gridCol>
              </a:tblGrid>
              <a:tr h="326829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Movie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Movie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Movie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Movie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Movie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Movie 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359388"/>
                  </a:ext>
                </a:extLst>
              </a:tr>
              <a:tr h="32682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Alice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6816474"/>
                  </a:ext>
                </a:extLst>
              </a:tr>
              <a:tr h="32682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Bob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4459187"/>
                  </a:ext>
                </a:extLst>
              </a:tr>
              <a:tr h="32682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Charlie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7105541"/>
                  </a:ext>
                </a:extLst>
              </a:tr>
              <a:tr h="32682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David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5333516"/>
                  </a:ext>
                </a:extLst>
              </a:tr>
              <a:tr h="32682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17747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63069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Movie Recommendation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US" dirty="0"/>
              <a:t>Below is the historical movie ratings from users (5 is the highest)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Which movie will you recommend to Alice, why?</a:t>
            </a:r>
          </a:p>
          <a:p>
            <a:pPr lvl="1"/>
            <a:r>
              <a:rPr lang="en-US" dirty="0"/>
              <a:t>Maybe Movie 5, since Bob’s taste seems to be </a:t>
            </a:r>
            <a:r>
              <a:rPr lang="en-US" dirty="0">
                <a:solidFill>
                  <a:srgbClr val="C00000"/>
                </a:solidFill>
              </a:rPr>
              <a:t>similar</a:t>
            </a:r>
            <a:r>
              <a:rPr lang="en-US" dirty="0"/>
              <a:t> with Alice’s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412B578-1F10-3C42-87CD-FE136F432A82}"/>
              </a:ext>
            </a:extLst>
          </p:cNvPr>
          <p:cNvGraphicFramePr>
            <a:graphicFrameLocks noGrp="1"/>
          </p:cNvGraphicFramePr>
          <p:nvPr/>
        </p:nvGraphicFramePr>
        <p:xfrm>
          <a:off x="1165860" y="2391019"/>
          <a:ext cx="8425025" cy="23774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03575">
                  <a:extLst>
                    <a:ext uri="{9D8B030D-6E8A-4147-A177-3AD203B41FA5}">
                      <a16:colId xmlns:a16="http://schemas.microsoft.com/office/drawing/2014/main" val="1788620328"/>
                    </a:ext>
                  </a:extLst>
                </a:gridCol>
                <a:gridCol w="1203575">
                  <a:extLst>
                    <a:ext uri="{9D8B030D-6E8A-4147-A177-3AD203B41FA5}">
                      <a16:colId xmlns:a16="http://schemas.microsoft.com/office/drawing/2014/main" val="2728248967"/>
                    </a:ext>
                  </a:extLst>
                </a:gridCol>
                <a:gridCol w="1203575">
                  <a:extLst>
                    <a:ext uri="{9D8B030D-6E8A-4147-A177-3AD203B41FA5}">
                      <a16:colId xmlns:a16="http://schemas.microsoft.com/office/drawing/2014/main" val="543596142"/>
                    </a:ext>
                  </a:extLst>
                </a:gridCol>
                <a:gridCol w="1203575">
                  <a:extLst>
                    <a:ext uri="{9D8B030D-6E8A-4147-A177-3AD203B41FA5}">
                      <a16:colId xmlns:a16="http://schemas.microsoft.com/office/drawing/2014/main" val="295393185"/>
                    </a:ext>
                  </a:extLst>
                </a:gridCol>
                <a:gridCol w="1203575">
                  <a:extLst>
                    <a:ext uri="{9D8B030D-6E8A-4147-A177-3AD203B41FA5}">
                      <a16:colId xmlns:a16="http://schemas.microsoft.com/office/drawing/2014/main" val="2679502010"/>
                    </a:ext>
                  </a:extLst>
                </a:gridCol>
                <a:gridCol w="1203575">
                  <a:extLst>
                    <a:ext uri="{9D8B030D-6E8A-4147-A177-3AD203B41FA5}">
                      <a16:colId xmlns:a16="http://schemas.microsoft.com/office/drawing/2014/main" val="2686921532"/>
                    </a:ext>
                  </a:extLst>
                </a:gridCol>
                <a:gridCol w="1203575">
                  <a:extLst>
                    <a:ext uri="{9D8B030D-6E8A-4147-A177-3AD203B41FA5}">
                      <a16:colId xmlns:a16="http://schemas.microsoft.com/office/drawing/2014/main" val="3047697351"/>
                    </a:ext>
                  </a:extLst>
                </a:gridCol>
              </a:tblGrid>
              <a:tr h="326829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Movie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Movie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Movie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Movie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Movie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Movie 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359388"/>
                  </a:ext>
                </a:extLst>
              </a:tr>
              <a:tr h="32682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Alice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6816474"/>
                  </a:ext>
                </a:extLst>
              </a:tr>
              <a:tr h="32682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Bob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4459187"/>
                  </a:ext>
                </a:extLst>
              </a:tr>
              <a:tr h="32682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Charlie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7105541"/>
                  </a:ext>
                </a:extLst>
              </a:tr>
              <a:tr h="32682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David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5333516"/>
                  </a:ext>
                </a:extLst>
              </a:tr>
              <a:tr h="32682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17747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380780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Nearest Neighbor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49400"/>
                <a:ext cx="11074400" cy="5308599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Predict the label of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/>
                  <a:t> according to its nearest neighbor in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  <a:ea typeface="Cambria Math" panose="02040503050406030204" pitchFamily="18" charset="0"/>
                      </a:rPr>
                      <m:t>𝐷</m:t>
                    </m:r>
                  </m:oMath>
                </a14:m>
                <a:endParaRPr lang="en-US" dirty="0"/>
              </a:p>
              <a:p>
                <a:pPr lvl="1">
                  <a:lnSpc>
                    <a:spcPct val="130000"/>
                  </a:lnSpc>
                </a:pPr>
                <a:r>
                  <a:rPr lang="en-US" dirty="0"/>
                  <a:t>Given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  <a:ea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,…,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  <a:ea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  <a:ea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en-US" dirty="0"/>
                  <a:t>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lit/>
                      </m:rP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{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+1,−1</m:t>
                    </m:r>
                    <m:r>
                      <m:rPr>
                        <m:lit/>
                      </m:rP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/>
              </a:p>
              <a:p>
                <a:pPr lvl="1">
                  <a:lnSpc>
                    <a:spcPct val="130000"/>
                  </a:lnSpc>
                </a:pPr>
                <a:r>
                  <a:rPr lang="en-US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be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/>
                  <a:t>’s nearest neighbor in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  <a:ea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, i.e., the closest point to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  <a:ea typeface="Cambria Math" panose="02040503050406030204" pitchFamily="18" charset="0"/>
                      </a:rPr>
                      <m:t>𝐷</m:t>
                    </m:r>
                  </m:oMath>
                </a14:m>
                <a:endParaRPr lang="en-US" dirty="0"/>
              </a:p>
              <a:p>
                <a:pPr lvl="1">
                  <a:lnSpc>
                    <a:spcPct val="130000"/>
                  </a:lnSpc>
                </a:pPr>
                <a:r>
                  <a:rPr lang="en-US" dirty="0"/>
                  <a:t>Similarly,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b>
                    </m:sSub>
                  </m:oMath>
                </a14:m>
                <a:r>
                  <a:rPr lang="en-US" dirty="0"/>
                  <a:t> be the </a:t>
                </a:r>
                <a:r>
                  <a:rPr lang="en-US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i</a:t>
                </a:r>
                <a:r>
                  <a:rPr lang="en-US" baseline="30000" dirty="0" err="1"/>
                  <a:t>th</a:t>
                </a:r>
                <a:r>
                  <a:rPr lang="en-US" dirty="0"/>
                  <a:t>  closest point to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/>
                  <a:t> 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  <a:ea typeface="Cambria Math" panose="02040503050406030204" pitchFamily="18" charset="0"/>
                      </a:rPr>
                      <m:t>𝐷</m:t>
                    </m:r>
                  </m:oMath>
                </a14:m>
                <a:endParaRPr lang="en-US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lvl="2">
                  <a:lnSpc>
                    <a:spcPct val="130000"/>
                  </a:lnSpc>
                </a:pPr>
                <a:r>
                  <a:rPr lang="en-US" dirty="0"/>
                  <a:t>With some distance measure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𝑑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′)</m:t>
                    </m:r>
                  </m:oMath>
                </a14:m>
                <a:endParaRPr lang="en-US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lvl="3">
                  <a:lnSpc>
                    <a:spcPct val="130000"/>
                  </a:lnSpc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d>
                              <m:dPr>
                                <m:begChr m:val="["/>
                                <m:endChr m:val="]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b>
                        </m:sSub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d>
                              <m:dPr>
                                <m:begChr m:val="["/>
                                <m:endChr m:val="]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b>
                        </m:sSub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 …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d>
                              <m:dPr>
                                <m:begChr m:val="["/>
                                <m:endChr m:val="]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  <a:ea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</m:d>
                          </m:sub>
                        </m:sSub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>
                  <a:lnSpc>
                    <a:spcPct val="130000"/>
                  </a:lnSpc>
                </a:pPr>
                <a:r>
                  <a:rPr lang="en-US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e>
                        </m:d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e>
                        </m:d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be the label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b>
                    </m:sSub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>
                  <a:lnSpc>
                    <a:spcPct val="130000"/>
                  </a:lnSpc>
                </a:pPr>
                <a:endParaRPr lang="en-US" sz="1200" dirty="0">
                  <a:solidFill>
                    <a:schemeClr val="accent1"/>
                  </a:solidFill>
                </a:endParaRPr>
              </a:p>
              <a:p>
                <a:pPr marL="228600" lvl="1">
                  <a:lnSpc>
                    <a:spcPct val="130000"/>
                  </a:lnSpc>
                  <a:spcBef>
                    <a:spcPts val="1000"/>
                  </a:spcBef>
                </a:pPr>
                <a:r>
                  <a:rPr lang="en-US" sz="2800" dirty="0"/>
                  <a:t>Nearest neighbor hypothesis </a:t>
                </a:r>
                <a:br>
                  <a:rPr lang="en-US" sz="2400" b="0" i="1" dirty="0">
                    <a:solidFill>
                      <a:schemeClr val="accent1"/>
                    </a:solidFill>
                    <a:latin typeface="Cambria Math" charset="0"/>
                  </a:rPr>
                </a:br>
                <a:r>
                  <a:rPr lang="en-US" sz="2400" b="0" i="1" dirty="0">
                    <a:solidFill>
                      <a:schemeClr val="accent1"/>
                    </a:solidFill>
                    <a:latin typeface="Cambria Math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𝑔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d>
                          <m:dPr>
                            <m:begChr m:val="["/>
                            <m:endChr m:val="]"/>
                            <m:ctrlP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1</m:t>
                            </m:r>
                          </m:e>
                        </m:d>
                      </m:sub>
                    </m:sSub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49400"/>
                <a:ext cx="11074400" cy="5308599"/>
              </a:xfrm>
              <a:blipFill>
                <a:blip r:embed="rId3"/>
                <a:stretch>
                  <a:fillRect l="-1032" t="-28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88650F94-F531-B34C-B39B-89297520B8BC}"/>
                  </a:ext>
                </a:extLst>
              </p:cNvPr>
              <p:cNvSpPr/>
              <p:nvPr/>
            </p:nvSpPr>
            <p:spPr>
              <a:xfrm>
                <a:off x="6970493" y="4214083"/>
                <a:ext cx="4794787" cy="181048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000" dirty="0"/>
                  <a:t>Common distance measures:</a:t>
                </a: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2000" dirty="0">
                    <a:solidFill>
                      <a:schemeClr val="bg1"/>
                    </a:solidFill>
                  </a:rPr>
                  <a:t>Euclidean distance: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𝑑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begChr m:val="‖"/>
                        <m:endChr m:val="‖"/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2000" b="0" i="1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−</m:t>
                        </m:r>
                        <m:acc>
                          <m:accPr>
                            <m:chr m:val="⃗"/>
                            <m:ctrlPr>
                              <a:rPr lang="en-US" sz="20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dirty="0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2000" b="0" i="1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′</m:t>
                        </m:r>
                      </m:e>
                    </m:d>
                  </m:oMath>
                </a14:m>
                <a:endParaRPr lang="en-US" sz="2000" dirty="0">
                  <a:solidFill>
                    <a:schemeClr val="bg1"/>
                  </a:solidFill>
                </a:endParaRP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2000" dirty="0">
                    <a:solidFill>
                      <a:schemeClr val="bg1"/>
                    </a:solidFill>
                  </a:rPr>
                  <a:t>Cosine similarity: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𝑑</m:t>
                    </m:r>
                    <m:d>
                      <m:d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2000" b="0" i="1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⋅</m:t>
                        </m:r>
                        <m:acc>
                          <m:accPr>
                            <m:chr m:val="⃗"/>
                            <m:ctrlPr>
                              <a:rPr lang="en-US" sz="20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dirty="0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2000" b="0" i="1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′</m:t>
                        </m:r>
                      </m:num>
                      <m:den>
                        <m:d>
                          <m:dPr>
                            <m:begChr m:val="‖"/>
                            <m:endChr m:val="‖"/>
                            <m:ctrlPr>
                              <a:rPr lang="mr-IN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  <m:d>
                          <m:dPr>
                            <m:begChr m:val="‖"/>
                            <m:endChr m:val="‖"/>
                            <m:ctrlPr>
                              <a:rPr lang="mr-IN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sz="2000" b="0" i="1" dirty="0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e>
                        </m:d>
                      </m:den>
                    </m:f>
                  </m:oMath>
                </a14:m>
                <a:endParaRPr lang="en-US" sz="2000" dirty="0">
                  <a:solidFill>
                    <a:schemeClr val="bg1"/>
                  </a:solidFill>
                </a:endParaRP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2000" dirty="0">
                    <a:solidFill>
                      <a:schemeClr val="bg1"/>
                    </a:solidFill>
                  </a:rPr>
                  <a:t>And others</a:t>
                </a:r>
                <a:r>
                  <a:rPr lang="mr-IN" sz="2000" dirty="0">
                    <a:solidFill>
                      <a:schemeClr val="bg1"/>
                    </a:solidFill>
                  </a:rPr>
                  <a:t>…</a:t>
                </a:r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88650F94-F531-B34C-B39B-89297520B8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0493" y="4214083"/>
                <a:ext cx="4794787" cy="1810480"/>
              </a:xfrm>
              <a:prstGeom prst="round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418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Wait</a:t>
            </a:r>
            <a:r>
              <a:rPr lang="mr-IN" dirty="0"/>
              <a:t>…</a:t>
            </a:r>
            <a:r>
              <a:rPr lang="en-US" dirty="0"/>
              <a:t>. in the practice question of exam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1055178" cy="4809953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Machine Leaning Whiz Kid (MLWK) proposes the learning algorithm</a:t>
                </a:r>
              </a:p>
              <a:p>
                <a:pPr lvl="1"/>
                <a:r>
                  <a:rPr lang="en-US" sz="2800" dirty="0"/>
                  <a:t>Given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</m:oMath>
                </a14:m>
                <a:r>
                  <a:rPr lang="en-US" sz="2800" dirty="0"/>
                  <a:t>, define the learned hypothesis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𝑔</m:t>
                    </m:r>
                  </m:oMath>
                </a14:m>
                <a:r>
                  <a:rPr lang="en-US" sz="2800" dirty="0"/>
                  <a:t> as follows</a:t>
                </a:r>
                <a:br>
                  <a:rPr lang="en-US" sz="2800" dirty="0"/>
                </a:br>
                <a:br>
                  <a:rPr lang="en-US" sz="2800" dirty="0"/>
                </a:b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𝑔</m:t>
                    </m:r>
                    <m:d>
                      <m:d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 </m:t>
                    </m:r>
                    <m:d>
                      <m:dPr>
                        <m:begChr m:val="{"/>
                        <m:endChr m:val=""/>
                        <m:ctrlPr>
                          <a:rPr lang="mr-IN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mr-IN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       </m:t>
                            </m:r>
                            <m:r>
                              <m:rPr>
                                <m:nor/>
                              </m:rPr>
                              <a:rPr lang="en-US" sz="2800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if</m:t>
                            </m:r>
                            <m:r>
                              <m:rPr>
                                <m:nor/>
                              </m:rPr>
                              <a:rPr lang="en-US" sz="2800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 </m:t>
                            </m:r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sz="2800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is</m:t>
                            </m:r>
                            <m:r>
                              <m:rPr>
                                <m:nor/>
                              </m:rPr>
                              <a:rPr lang="en-US" sz="2800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sz="2800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equal</m:t>
                            </m:r>
                            <m:r>
                              <m:rPr>
                                <m:nor/>
                              </m:rPr>
                              <a:rPr lang="en-US" sz="2800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sz="2800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to</m:t>
                            </m:r>
                            <m:r>
                              <m:rPr>
                                <m:nor/>
                              </m:rPr>
                              <a:rPr lang="en-US" sz="2800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sz="2800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some</m:t>
                            </m:r>
                            <m:r>
                              <m:rPr>
                                <m:nor/>
                              </m:rPr>
                              <a:rPr lang="en-US" sz="2800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sz="2800" i="1" dirty="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800" b="0" i="1" dirty="0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800" b="0" i="1" dirty="0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800" b="0" i="1" dirty="0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2800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∈</m:t>
                            </m:r>
                            <m:r>
                              <a:rPr lang="en-US" sz="2800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𝐷</m:t>
                            </m:r>
                          </m:e>
                          <m:e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1         </m:t>
                            </m:r>
                            <m:r>
                              <m:rPr>
                                <m:nor/>
                              </m:rPr>
                              <a:rPr lang="en-US" sz="2800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otherwise</m:t>
                            </m:r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                                 </m:t>
                            </m:r>
                          </m:e>
                        </m:eqArr>
                      </m:e>
                    </m:d>
                  </m:oMath>
                </a14:m>
                <a:endParaRPr lang="en-US" sz="2800" dirty="0"/>
              </a:p>
              <a:p>
                <a:pPr lvl="2"/>
                <a:endParaRPr lang="en-US" sz="2400" dirty="0"/>
              </a:p>
              <a:p>
                <a:pPr lvl="2"/>
                <a:endParaRPr lang="en-US" sz="2400" dirty="0"/>
              </a:p>
              <a:p>
                <a:pPr lvl="1"/>
                <a:r>
                  <a:rPr lang="en-US" sz="2800" dirty="0"/>
                  <a:t>In our discussion earlier, MLWK leads to 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r>
                      <a:rPr lang="en-US" sz="26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=0</m:t>
                    </m:r>
                    <m:r>
                      <a:rPr lang="en-US" sz="2600" b="0" i="1" smtClean="0">
                        <a:latin typeface="Cambria Math" charset="0"/>
                      </a:rPr>
                      <m:t>, </m:t>
                    </m:r>
                  </m:oMath>
                </a14:m>
                <a:r>
                  <a:rPr lang="en-US" sz="2600" dirty="0"/>
                  <a:t>infinite VC dimension, bad generalization</a:t>
                </a:r>
              </a:p>
              <a:p>
                <a:pPr lvl="2"/>
                <a:endParaRPr lang="en-US" sz="2600" dirty="0"/>
              </a:p>
              <a:p>
                <a:pPr lvl="1"/>
                <a:r>
                  <a:rPr lang="en-US" sz="3000" dirty="0"/>
                  <a:t>Why nearest neighbor might be a good model?</a:t>
                </a:r>
              </a:p>
              <a:p>
                <a:pPr lvl="3"/>
                <a:endParaRPr lang="en-US" dirty="0"/>
              </a:p>
              <a:p>
                <a:pPr lvl="3"/>
                <a:endParaRPr lang="en-US" dirty="0"/>
              </a:p>
              <a:p>
                <a:pPr lvl="3"/>
                <a:endParaRPr lang="en-US" baseline="-25000" dirty="0"/>
              </a:p>
              <a:p>
                <a:pPr lvl="2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1055178" cy="4809953"/>
              </a:xfrm>
              <a:blipFill>
                <a:blip r:embed="rId2"/>
                <a:stretch>
                  <a:fillRect l="-1033" t="-20526"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36003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Logistics: E-Chapters of LFD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36642"/>
            <a:ext cx="10515600" cy="466725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 textbook offers a set of e-chapters</a:t>
            </a:r>
          </a:p>
          <a:p>
            <a:pPr lvl="1"/>
            <a:r>
              <a:rPr lang="en-US" dirty="0"/>
              <a:t>Chap 6: Similarity-Based Methods</a:t>
            </a:r>
          </a:p>
          <a:p>
            <a:pPr lvl="1"/>
            <a:r>
              <a:rPr lang="en-US" dirty="0"/>
              <a:t>Chap 7: Neural Networks</a:t>
            </a:r>
          </a:p>
          <a:p>
            <a:pPr lvl="1"/>
            <a:r>
              <a:rPr lang="en-US" dirty="0"/>
              <a:t>Chap 8: Support Vector Machines</a:t>
            </a:r>
          </a:p>
          <a:p>
            <a:pPr lvl="1"/>
            <a:r>
              <a:rPr lang="en-US" dirty="0"/>
              <a:t>Chap 9: Learning Aides</a:t>
            </a:r>
          </a:p>
          <a:p>
            <a:pPr lvl="1"/>
            <a:r>
              <a:rPr lang="en-US" dirty="0"/>
              <a:t>Appendix B: Linear Algebra </a:t>
            </a:r>
          </a:p>
          <a:p>
            <a:pPr lvl="1"/>
            <a:r>
              <a:rPr lang="en-US" dirty="0"/>
              <a:t>Appendix C: The E-M Algorithm</a:t>
            </a:r>
          </a:p>
          <a:p>
            <a:endParaRPr lang="en-US" dirty="0"/>
          </a:p>
          <a:p>
            <a:r>
              <a:rPr lang="en-US" dirty="0"/>
              <a:t>How to access e-chapters</a:t>
            </a:r>
            <a:endParaRPr lang="en-US" dirty="0">
              <a:hlinkClick r:id="rId2"/>
            </a:endParaRPr>
          </a:p>
          <a:p>
            <a:pPr lvl="1"/>
            <a:r>
              <a:rPr lang="en-US" dirty="0">
                <a:hlinkClick r:id="rId3"/>
              </a:rPr>
              <a:t>http://amlbook.com/eChapters.html</a:t>
            </a:r>
            <a:endParaRPr lang="en-US" dirty="0"/>
          </a:p>
          <a:p>
            <a:pPr lvl="1"/>
            <a:r>
              <a:rPr lang="en-US" dirty="0"/>
              <a:t>”To access the e-Chapters, please download the PDFs and open them with </a:t>
            </a:r>
            <a:r>
              <a:rPr lang="en-US" i="1" dirty="0"/>
              <a:t>the </a:t>
            </a:r>
            <a:r>
              <a:rPr lang="en-US" b="1" i="1" dirty="0">
                <a:solidFill>
                  <a:schemeClr val="accent2"/>
                </a:solidFill>
              </a:rPr>
              <a:t>first word of Chapter 4</a:t>
            </a:r>
            <a:r>
              <a:rPr lang="en-US" b="1" dirty="0">
                <a:solidFill>
                  <a:schemeClr val="accent2"/>
                </a:solidFill>
              </a:rPr>
              <a:t> </a:t>
            </a:r>
            <a:r>
              <a:rPr lang="en-US" dirty="0"/>
              <a:t>as the password. “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6484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Nearest Neighbor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076092" y="1690688"/>
                <a:ext cx="7772400" cy="53678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Properties of Nearest Neighbor (NN)</a:t>
                </a:r>
              </a:p>
              <a:p>
                <a:pPr lvl="1"/>
                <a:r>
                  <a:rPr lang="en-US" dirty="0"/>
                  <a:t>No training is needed</a:t>
                </a:r>
              </a:p>
              <a:p>
                <a:pPr lvl="1"/>
                <a:r>
                  <a:rPr lang="en-US" dirty="0"/>
                  <a:t>Good interpretability</a:t>
                </a:r>
              </a:p>
              <a:p>
                <a:pPr lvl="1"/>
                <a:r>
                  <a:rPr lang="en-US" dirty="0"/>
                  <a:t>In-sample error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=0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b="0" dirty="0"/>
                  <a:t>VC dimension 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∞</m:t>
                    </m:r>
                  </m:oMath>
                </a14:m>
                <a:endParaRPr lang="en-US" dirty="0"/>
              </a:p>
              <a:p>
                <a:pPr lvl="1"/>
                <a:endParaRPr lang="en-US" sz="200" dirty="0"/>
              </a:p>
              <a:p>
                <a:r>
                  <a:rPr lang="en-US" dirty="0"/>
                  <a:t>This seems to imply bad learning models from what we talked about so far? Why we care?</a:t>
                </a:r>
              </a:p>
              <a:p>
                <a:endParaRPr lang="en-US" sz="200" dirty="0"/>
              </a:p>
              <a:p>
                <a:r>
                  <a:rPr lang="en-US" dirty="0"/>
                  <a:t>What we really care about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VC analysis: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≤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Generalization error</a:t>
                </a:r>
              </a:p>
              <a:p>
                <a:pPr lvl="1"/>
                <a:endParaRPr lang="en-US" sz="200" dirty="0"/>
              </a:p>
              <a:p>
                <a:pPr lvl="2"/>
                <a:r>
                  <a:rPr lang="en-US" dirty="0"/>
                  <a:t>We can infer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through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:r>
                  <a:rPr lang="en-US" dirty="0">
                    <a:solidFill>
                      <a:schemeClr val="accent1"/>
                    </a:solidFill>
                  </a:rPr>
                  <a:t>model complexity</a:t>
                </a:r>
              </a:p>
              <a:p>
                <a:pPr lvl="1"/>
                <a:r>
                  <a:rPr lang="en-US" dirty="0"/>
                  <a:t>NN has nice guarantees outside of VC analysis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076092" y="1690688"/>
                <a:ext cx="7772400" cy="5367838"/>
              </a:xfrm>
              <a:blipFill>
                <a:blip r:embed="rId2"/>
                <a:stretch>
                  <a:fillRect l="-1305" t="-18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00" y="2617051"/>
            <a:ext cx="3733353" cy="367678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923913" y="1923037"/>
                <a:ext cx="353334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 err="1"/>
                  <a:t>Dec</a:t>
                </a:r>
                <a:r>
                  <a:rPr lang="en-US" sz="2400" dirty="0"/>
                  <a:t>ision boundary of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𝑔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913" y="1923037"/>
                <a:ext cx="3533340" cy="461665"/>
              </a:xfrm>
              <a:prstGeom prst="rect">
                <a:avLst/>
              </a:prstGeom>
              <a:blipFill>
                <a:blip r:embed="rId4"/>
                <a:stretch>
                  <a:fillRect l="-2509" t="-18919" r="-717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7923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Nearest Neighbor is 2-Optimal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Given mild conditions, for nearest neighbor, when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𝑁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→∞</m:t>
                    </m:r>
                    <m:r>
                      <a:rPr lang="en-US" b="0" i="0" smtClean="0">
                        <a:latin typeface="Cambria Math" charset="0"/>
                      </a:rPr>
                      <m:t>,</m:t>
                    </m:r>
                  </m:oMath>
                </a14:m>
                <a:r>
                  <a:rPr lang="en-US" dirty="0"/>
                  <a:t> with high probability, </a:t>
                </a:r>
                <a:br>
                  <a:rPr lang="en-US" dirty="0"/>
                </a:br>
                <a:br>
                  <a:rPr lang="en-US" dirty="0"/>
                </a:br>
                <a:r>
                  <a:rPr lang="en-US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≤2</m:t>
                    </m:r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bSup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That is, we can not infer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US" dirty="0"/>
                  <a:t>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en-US" dirty="0"/>
                  <a:t>, but we know that it cannot be much worse than </a:t>
                </a:r>
                <a:r>
                  <a:rPr lang="en-US" dirty="0">
                    <a:solidFill>
                      <a:srgbClr val="C00000"/>
                    </a:solidFill>
                  </a:rPr>
                  <a:t>the</a:t>
                </a:r>
                <a:r>
                  <a:rPr lang="en-US" dirty="0"/>
                  <a:t> </a:t>
                </a:r>
                <a:r>
                  <a:rPr lang="en-US" dirty="0">
                    <a:solidFill>
                      <a:srgbClr val="C00000"/>
                    </a:solidFill>
                  </a:rPr>
                  <a:t>best anyone can do</a:t>
                </a:r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 r="-14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75137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Proof Sketch of 2-Optimality 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</m:sSub>
                    <m:r>
                      <a:rPr lang="en-US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charset="0"/>
                      </a:rPr>
                      <m:t>≤2</m:t>
                    </m:r>
                    <m:sSubSup>
                      <m:sSubSupPr>
                        <m:ctrlPr>
                          <a:rPr lang="en-US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  <m:sup>
                        <m:r>
                          <a:rPr lang="en-US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)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133976"/>
              </a:xfrm>
            </p:spPr>
            <p:txBody>
              <a:bodyPr/>
              <a:lstStyle/>
              <a:p>
                <a:r>
                  <a:rPr lang="en-US" dirty="0"/>
                  <a:t>Setup</a:t>
                </a:r>
              </a:p>
              <a:p>
                <a:pPr lvl="1"/>
                <a:r>
                  <a:rPr lang="en-US" dirty="0"/>
                  <a:t>The target function is noisy: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𝜋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Pr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⁡[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𝑦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=+1|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]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The noisy target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𝜋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is continuous in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Similar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should have similar label distributions</a:t>
                </a:r>
              </a:p>
              <a:p>
                <a:pPr lvl="2"/>
                <a:r>
                  <a:rPr lang="en-US" dirty="0"/>
                  <a:t>It is the underlying assumption for nearest neighbor to work</a:t>
                </a:r>
              </a:p>
              <a:p>
                <a:pPr lvl="2"/>
                <a:endParaRPr lang="en-US" dirty="0"/>
              </a:p>
              <a:p>
                <a:r>
                  <a:rPr lang="en-US" sz="2400" dirty="0"/>
                  <a:t>Let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</m:oMath>
                </a14:m>
                <a:r>
                  <a:rPr lang="en-US" sz="2400" dirty="0"/>
                  <a:t> be the optimal hypothesis </a:t>
                </a:r>
                <a:r>
                  <a:rPr lang="en-US" sz="2400" dirty="0">
                    <a:solidFill>
                      <a:schemeClr val="bg1">
                        <a:lumMod val="65000"/>
                      </a:schemeClr>
                    </a:solidFill>
                  </a:rPr>
                  <a:t>(output a binary prediction)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mr-IN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mr-IN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+1  </m:t>
                            </m:r>
                            <m:r>
                              <m:rPr>
                                <m:nor/>
                              </m:rPr>
                              <a:rPr lang="en-US" sz="2000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if</m:t>
                            </m:r>
                            <m:r>
                              <m:rPr>
                                <m:nor/>
                              </m:rPr>
                              <a:rPr lang="en-US" sz="2000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 </m:t>
                            </m:r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𝜋</m:t>
                            </m:r>
                            <m:d>
                              <m:dPr>
                                <m:ctrlPr>
                                  <a:rPr lang="en-US" sz="20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≥</m:t>
                            </m:r>
                            <m:f>
                              <m:fPr>
                                <m:ctrlPr>
                                  <a:rPr lang="en-US" sz="20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20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den>
                            </m:f>
                          </m:e>
                          <m:e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−1  </m:t>
                            </m:r>
                            <m:r>
                              <m:rPr>
                                <m:nor/>
                              </m:rPr>
                              <a:rPr lang="en-US" sz="2000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otherwise</m:t>
                            </m:r>
                            <m:r>
                              <m:rPr>
                                <m:nor/>
                              </m:rPr>
                              <a:rPr lang="en-US" sz="2000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  </m:t>
                            </m:r>
                          </m:e>
                        </m:eqArr>
                      </m:e>
                    </m:d>
                  </m:oMath>
                </a14:m>
                <a:endParaRPr lang="en-US" sz="200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sz="2000" dirty="0"/>
                  <a:t>Pointwise-e</a:t>
                </a:r>
                <a:r>
                  <a:rPr lang="en-US" sz="2000" dirty="0">
                    <a:solidFill>
                      <a:schemeClr val="tx1"/>
                    </a:solidFill>
                  </a:rPr>
                  <a:t>rror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𝑒</m:t>
                    </m:r>
                    <m:d>
                      <m:dPr>
                        <m:ctrlPr>
                          <a:rPr lang="en-US" sz="20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p>
                            <m: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  <m:d>
                          <m:dPr>
                            <m:ctrlP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dirty="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dirty="0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  <m:r>
                          <a:rPr lang="en-US" sz="2000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sz="2000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</m:d>
                    <m:r>
                      <a:rPr lang="en-US" sz="2000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 b="0" i="0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min</m:t>
                    </m:r>
                    <m:r>
                      <a:rPr lang="en-US" sz="2000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⁡{</m:t>
                    </m:r>
                    <m:r>
                      <a:rPr lang="en-US" sz="2000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𝜋</m:t>
                    </m:r>
                    <m:d>
                      <m:dPr>
                        <m:ctrlPr>
                          <a:rPr lang="en-US" sz="20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000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,1−</m:t>
                    </m:r>
                    <m:r>
                      <a:rPr lang="en-US" sz="2000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𝜋</m:t>
                    </m:r>
                    <m:r>
                      <a:rPr lang="en-US" sz="2000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r>
                      <a:rPr lang="en-US" sz="2000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𝑥</m:t>
                    </m:r>
                    <m:r>
                      <a:rPr lang="en-US" sz="2000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)}</m:t>
                    </m:r>
                  </m:oMath>
                </a14:m>
                <a:r>
                  <a:rPr lang="en-US" sz="2000" dirty="0">
                    <a:solidFill>
                      <a:schemeClr val="accent1"/>
                    </a:solidFill>
                  </a:rPr>
                  <a:t> </a:t>
                </a:r>
              </a:p>
              <a:p>
                <a:endParaRPr lang="en-US" sz="1200" b="0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𝔼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e>
                        </m:acc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𝑒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𝑔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∗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,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𝑦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𝔼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e>
                        </m:acc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min</m:t>
                        </m:r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⁡{</m:t>
                        </m:r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𝜋</m:t>
                        </m:r>
                        <m:d>
                          <m:d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,1−</m:t>
                        </m:r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𝜋</m:t>
                        </m:r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)}</m:t>
                        </m:r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133976"/>
              </a:xfrm>
              <a:blipFill>
                <a:blip r:embed="rId3"/>
                <a:stretch>
                  <a:fillRect l="-1086" t="-1970" b="-187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3784600" y="11176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8840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Proof Sketch of 2-Optimality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133976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𝔼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e>
                        </m:acc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𝑒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𝑔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∗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𝑦</m:t>
                            </m:r>
                          </m:e>
                        </m:d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𝔼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e>
                        </m:acc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min</m:t>
                        </m:r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⁡{</m:t>
                        </m:r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𝜋</m:t>
                        </m:r>
                        <m:d>
                          <m:d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,1−</m:t>
                        </m:r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𝜋</m:t>
                        </m:r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)}</m:t>
                        </m:r>
                      </m:e>
                    </m:d>
                  </m:oMath>
                </a14:m>
                <a:endParaRPr lang="en-US" dirty="0"/>
              </a:p>
              <a:p>
                <a:endParaRPr lang="en-US" sz="600" dirty="0"/>
              </a:p>
              <a:p>
                <a:r>
                  <a:rPr lang="en-US" dirty="0"/>
                  <a:t>Proof sketch:</a:t>
                </a:r>
              </a:p>
              <a:p>
                <a:pPr lvl="1"/>
                <a:r>
                  <a:rPr lang="en-US" dirty="0"/>
                  <a:t>For a new point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𝑦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, let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e>
                        </m:d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e>
                        </m:d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be its nearest neighbor 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Consider the case when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𝑁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→∞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:r>
                  <a:rPr lang="en-US" dirty="0"/>
                  <a:t>A new point is “very close” to its nearest neighbor 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𝜋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≈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𝜋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e>
                        </m:d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sz="600" dirty="0"/>
              </a:p>
              <a:p>
                <a:pPr lvl="1"/>
                <a:r>
                  <a:rPr lang="en-US" dirty="0"/>
                  <a:t>The error of nearest neighbor hypothesis on a new point is </a:t>
                </a:r>
              </a:p>
              <a:p>
                <a:pPr lvl="2"/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Pr</m:t>
                        </m:r>
                      </m:fName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[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𝑦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≠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d>
                          </m:sub>
                        </m:s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]</m:t>
                        </m:r>
                      </m:e>
                    </m:func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=+1,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1</m:t>
                                    </m:r>
                                  </m:e>
                                </m:d>
                              </m:sub>
                            </m:sSub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=−1</m:t>
                            </m:r>
                          </m:e>
                        </m:d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+</m:t>
                        </m:r>
                      </m:e>
                    </m:func>
                    <m:func>
                      <m:func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=−1,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1</m:t>
                                    </m:r>
                                  </m:e>
                                </m:d>
                              </m:sub>
                            </m:sSub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=</m:t>
                            </m:r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+</m:t>
                            </m:r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1</m:t>
                            </m:r>
                          </m:e>
                        </m:d>
                      </m:e>
                    </m:func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Pr</m:t>
                        </m:r>
                      </m:fName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[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𝑦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≠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d>
                              <m:dPr>
                                <m:begChr m:val="["/>
                                <m:endChr m:val="]"/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d>
                          </m:sub>
                        </m:s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]</m:t>
                        </m:r>
                      </m:e>
                    </m:func>
                    <m:r>
                      <a:rPr lang="en-US" i="1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𝜋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d>
                      <m:d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1−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𝜋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1</m:t>
                                    </m:r>
                                  </m:e>
                                </m:d>
                              </m:sub>
                            </m:sSub>
                          </m:e>
                        </m:d>
                      </m:e>
                    </m:d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+</m:t>
                    </m:r>
                    <m:d>
                      <m:d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1−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𝜋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</m:d>
                    <m:r>
                      <a:rPr lang="en-US" i="1">
                        <a:solidFill>
                          <a:schemeClr val="bg1"/>
                        </a:solidFill>
                        <a:latin typeface="Cambria Math" charset="0"/>
                      </a:rPr>
                      <m:t>𝜋</m:t>
                    </m:r>
                    <m:d>
                      <m:d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d>
                          </m:sub>
                        </m:sSub>
                      </m:e>
                    </m:d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Pr</m:t>
                        </m:r>
                      </m:fName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[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𝑦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≠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d>
                              <m:dPr>
                                <m:begChr m:val="["/>
                                <m:endChr m:val="]"/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d>
                          </m:sub>
                        </m:s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]</m:t>
                        </m:r>
                      </m:e>
                    </m:func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≈2 </m:t>
                    </m:r>
                    <m:r>
                      <a:rPr lang="en-US" i="1">
                        <a:solidFill>
                          <a:schemeClr val="bg1"/>
                        </a:solidFill>
                        <a:latin typeface="Cambria Math" charset="0"/>
                      </a:rPr>
                      <m:t>𝜋</m:t>
                    </m:r>
                    <m:d>
                      <m:d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d>
                      <m:d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1−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𝜋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</m:d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Pr</m:t>
                        </m:r>
                      </m:fName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[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𝑦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≠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d>
                              <m:dPr>
                                <m:begChr m:val="["/>
                                <m:endChr m:val="]"/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d>
                          </m:sub>
                        </m:s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]</m:t>
                        </m:r>
                      </m:e>
                    </m:func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≤2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bg1"/>
                        </a:solidFill>
                        <a:latin typeface="Cambria Math" charset="0"/>
                      </a:rPr>
                      <m:t>min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⁡{</m:t>
                    </m:r>
                    <m:r>
                      <a:rPr lang="en-US" i="1">
                        <a:solidFill>
                          <a:schemeClr val="bg1"/>
                        </a:solidFill>
                        <a:latin typeface="Cambria Math" charset="0"/>
                      </a:rPr>
                      <m:t>𝜋</m:t>
                    </m:r>
                    <m:d>
                      <m:d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,1−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𝜋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}</m:t>
                    </m:r>
                  </m:oMath>
                </a14:m>
                <a:br>
                  <a:rPr lang="en-US" dirty="0"/>
                </a:b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133976"/>
              </a:xfrm>
              <a:blipFill>
                <a:blip r:embed="rId2"/>
                <a:stretch>
                  <a:fillRect l="-1086" t="-29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/>
          <p:cNvSpPr/>
          <p:nvPr/>
        </p:nvSpPr>
        <p:spPr>
          <a:xfrm>
            <a:off x="1447800" y="5080000"/>
            <a:ext cx="546100" cy="1689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720850" y="5461000"/>
            <a:ext cx="1644650" cy="1308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532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Proof Sketch of 2-Optimality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133976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𝔼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e>
                        </m:acc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𝑒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𝑔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∗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𝑦</m:t>
                            </m:r>
                          </m:e>
                        </m:d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𝔼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e>
                        </m:acc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min</m:t>
                        </m:r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⁡{</m:t>
                        </m:r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𝜋</m:t>
                        </m:r>
                        <m:d>
                          <m:d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,1−</m:t>
                        </m:r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𝜋</m:t>
                        </m:r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)}</m:t>
                        </m:r>
                      </m:e>
                    </m:d>
                  </m:oMath>
                </a14:m>
                <a:endParaRPr lang="en-US" dirty="0"/>
              </a:p>
              <a:p>
                <a:endParaRPr lang="en-US" sz="600" dirty="0"/>
              </a:p>
              <a:p>
                <a:r>
                  <a:rPr lang="en-US" dirty="0"/>
                  <a:t>Proof sketch:</a:t>
                </a:r>
              </a:p>
              <a:p>
                <a:pPr lvl="1"/>
                <a:r>
                  <a:rPr lang="en-US" dirty="0"/>
                  <a:t>For a new point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𝑦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, let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e>
                        </m:d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e>
                        </m:d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be its nearest neighbor 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Consider the case when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𝑁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→∞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:r>
                  <a:rPr lang="en-US" dirty="0"/>
                  <a:t>A new point is “very close” to its nearest neighbor 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𝜋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≈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𝜋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e>
                        </m:d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sz="600" dirty="0"/>
              </a:p>
              <a:p>
                <a:pPr lvl="1"/>
                <a:r>
                  <a:rPr lang="en-US" dirty="0"/>
                  <a:t>The error of nearest neighbor hypothesis on a new point is</a:t>
                </a:r>
              </a:p>
              <a:p>
                <a:pPr lvl="2"/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Pr</m:t>
                        </m:r>
                      </m:fName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[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≠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d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]</m:t>
                        </m:r>
                      </m:e>
                    </m:fun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=+1,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1</m:t>
                                    </m:r>
                                  </m:e>
                                </m:d>
                              </m:sub>
                            </m:s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=−1</m:t>
                            </m:r>
                          </m:e>
                        </m: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</m:e>
                    </m:func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=−1,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1</m:t>
                                    </m:r>
                                  </m:e>
                                </m:d>
                              </m:sub>
                            </m:s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=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+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e>
                        </m:d>
                      </m:e>
                    </m:fun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Pr</m:t>
                        </m:r>
                      </m:fName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[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≠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d>
                              <m:dPr>
                                <m:begChr m:val="["/>
                                <m:endChr m:val="]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d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]</m:t>
                        </m:r>
                      </m:e>
                    </m:func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𝜋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1−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𝜋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1</m:t>
                                    </m:r>
                                  </m:e>
                                </m:d>
                              </m:sub>
                            </m:sSub>
                          </m:e>
                        </m:d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1−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𝜋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𝜋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d>
                          </m:sub>
                        </m:sSub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Pr</m:t>
                        </m:r>
                      </m:fName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[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≠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d>
                              <m:dPr>
                                <m:begChr m:val="["/>
                                <m:endChr m:val="]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d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]</m:t>
                        </m:r>
                      </m:e>
                    </m:fun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≈2 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𝜋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1−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𝜋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Pr</m:t>
                        </m:r>
                      </m:fName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[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≠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d>
                              <m:dPr>
                                <m:begChr m:val="["/>
                                <m:endChr m:val="]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d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]</m:t>
                        </m:r>
                      </m:e>
                    </m:fun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≤2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min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⁡{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𝜋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,1−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𝜋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}</m:t>
                    </m:r>
                  </m:oMath>
                </a14:m>
                <a:br>
                  <a:rPr lang="en-US" dirty="0"/>
                </a:b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133976"/>
              </a:xfrm>
              <a:blipFill>
                <a:blip r:embed="rId2"/>
                <a:stretch>
                  <a:fillRect l="-1086" t="-29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/>
          <p:cNvSpPr/>
          <p:nvPr/>
        </p:nvSpPr>
        <p:spPr>
          <a:xfrm>
            <a:off x="1447800" y="5080000"/>
            <a:ext cx="546100" cy="1689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720850" y="5461000"/>
            <a:ext cx="1644650" cy="1308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2482B655-36BA-EF48-8B60-A8AF251B506D}"/>
                  </a:ext>
                </a:extLst>
              </p:cNvPr>
              <p:cNvSpPr/>
              <p:nvPr/>
            </p:nvSpPr>
            <p:spPr>
              <a:xfrm>
                <a:off x="8061004" y="5810295"/>
                <a:ext cx="4045652" cy="958805"/>
              </a:xfrm>
              <a:prstGeom prst="round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sz="1100" u="sng" dirty="0"/>
                  <a:t>Informal intuitions to summarize the proof:</a:t>
                </a:r>
              </a:p>
              <a:p>
                <a:endParaRPr lang="en-US" sz="200" u="sng" dirty="0"/>
              </a:p>
              <a:p>
                <a:r>
                  <a:rPr lang="en-US" sz="1100" dirty="0"/>
                  <a:t>Assumption for nearest neighbor: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100" dirty="0"/>
                  <a:t>Target function is continuous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100" dirty="0"/>
                  <a:t>That is, nearby points have similar label distributions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100" dirty="0"/>
              </a:p>
              <a:p>
                <a:r>
                  <a:rPr lang="en-US" sz="1100" dirty="0"/>
                  <a:t>As </a:t>
                </a:r>
                <a14:m>
                  <m:oMath xmlns:m="http://schemas.openxmlformats.org/officeDocument/2006/math">
                    <m:r>
                      <a:rPr lang="en-US" sz="1100" i="1">
                        <a:solidFill>
                          <a:schemeClr val="accent1"/>
                        </a:solidFill>
                        <a:latin typeface="Cambria Math" charset="0"/>
                      </a:rPr>
                      <m:t>𝑁</m:t>
                    </m:r>
                  </m:oMath>
                </a14:m>
                <a:r>
                  <a:rPr lang="en-US" sz="1100" dirty="0"/>
                  <a:t> goes large, there are “close enough” points for prediction</a:t>
                </a:r>
              </a:p>
            </p:txBody>
          </p:sp>
        </mc:Choice>
        <mc:Fallback xmlns=""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2482B655-36BA-EF48-8B60-A8AF251B50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1004" y="5810295"/>
                <a:ext cx="4045652" cy="958805"/>
              </a:xfrm>
              <a:prstGeom prst="roundRect">
                <a:avLst/>
              </a:prstGeom>
              <a:blipFill>
                <a:blip r:embed="rId3"/>
                <a:stretch>
                  <a:fillRect b="-5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28274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978662" cy="1325563"/>
          </a:xfrm>
        </p:spPr>
        <p:txBody>
          <a:bodyPr/>
          <a:lstStyle/>
          <a:p>
            <a:r>
              <a:rPr lang="en-US" dirty="0"/>
              <a:t>Nearest Neighbor is Self-Regularizing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US" dirty="0"/>
              <a:t>Intuition of regularization: </a:t>
            </a:r>
          </a:p>
          <a:p>
            <a:pPr lvl="1"/>
            <a:r>
              <a:rPr lang="en-US" dirty="0"/>
              <a:t>Use simpler hypothesis if we don</a:t>
            </a:r>
            <a:r>
              <a:rPr lang="mr-IN" dirty="0"/>
              <a:t>’</a:t>
            </a:r>
            <a:r>
              <a:rPr lang="en-US" dirty="0"/>
              <a:t>t have enough data</a:t>
            </a:r>
          </a:p>
          <a:p>
            <a:pPr lvl="1"/>
            <a:endParaRPr lang="en-US" dirty="0"/>
          </a:p>
          <a:p>
            <a:r>
              <a:rPr lang="en-US" dirty="0"/>
              <a:t>Nearest neighbor hypothesis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     </a:t>
            </a:r>
            <a:r>
              <a:rPr lang="en-US" sz="2400" dirty="0"/>
              <a:t>The complexity of hypothesis grows with the number of data points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2631" y="3626307"/>
            <a:ext cx="9114692" cy="2404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928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𝑘</m:t>
                    </m:r>
                  </m:oMath>
                </a14:m>
                <a:r>
                  <a:rPr lang="en-US" dirty="0"/>
                  <a:t>-Nearest Neighbor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b="-145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9005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”Stabilize” the Hypothesis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Instead of a ”single” nearest neighbor</a:t>
                </a:r>
              </a:p>
              <a:p>
                <a:pPr lvl="1"/>
                <a:r>
                  <a:rPr lang="en-US" dirty="0"/>
                  <a:t>Making predictions according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𝑘</m:t>
                    </m:r>
                  </m:oMath>
                </a14:m>
                <a:r>
                  <a:rPr lang="en-US" dirty="0"/>
                  <a:t> nearest neighbors</a:t>
                </a:r>
              </a:p>
              <a:p>
                <a:pPr lvl="1"/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𝑘</m:t>
                    </m:r>
                  </m:oMath>
                </a14:m>
                <a:r>
                  <a:rPr lang="en-US" dirty="0"/>
                  <a:t>-nearest neighbor (K-NN)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𝑠𝑖𝑔𝑛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𝑘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𝑖</m:t>
                                    </m:r>
                                  </m:e>
                                </m:d>
                              </m:sub>
                            </m:sSub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</m:e>
                        </m:nary>
                      </m:e>
                    </m:d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 is often chosen to be an odd number for binary classification)</a:t>
                </a:r>
              </a:p>
              <a:p>
                <a:pPr lvl="1"/>
                <a:endParaRPr lang="en-US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4D0EF0B7-8D21-FA97-7C1D-2A34C35577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7646" y="4709065"/>
            <a:ext cx="2639678" cy="178381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FC038EC-A56B-4F47-B875-60A1B1ACC5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9472" y="4745101"/>
            <a:ext cx="2572110" cy="171173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79406DA-96CD-9266-1001-E35D23A1A4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93533" y="4686542"/>
            <a:ext cx="2572110" cy="1806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751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Impacts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𝑘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>
                  <a:lnSpc>
                    <a:spcPct val="130000"/>
                  </a:lnSpc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: the nearest neighbor hypothesis </a:t>
                </a:r>
              </a:p>
              <a:p>
                <a:pPr lvl="1">
                  <a:lnSpc>
                    <a:spcPct val="130000"/>
                  </a:lnSpc>
                </a:pPr>
                <a:r>
                  <a:rPr lang="en-US" dirty="0"/>
                  <a:t>many, complicated decision boundaries </a:t>
                </a:r>
              </a:p>
              <a:p>
                <a:pPr lvl="1">
                  <a:lnSpc>
                    <a:spcPct val="130000"/>
                  </a:lnSpc>
                </a:pPr>
                <a:r>
                  <a:rPr lang="en-US" dirty="0"/>
                  <a:t>may overfit</a:t>
                </a:r>
              </a:p>
              <a:p>
                <a:pPr>
                  <a:lnSpc>
                    <a:spcPct val="130000"/>
                  </a:lnSpc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𝑁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dirty="0"/>
                  <a:t> predicts the most common label in the training dataset </a:t>
                </a:r>
              </a:p>
              <a:p>
                <a:pPr lvl="1">
                  <a:lnSpc>
                    <a:spcPct val="130000"/>
                  </a:lnSpc>
                </a:pPr>
                <a:r>
                  <a:rPr lang="en-US" dirty="0"/>
                  <a:t>no decision boundaries</a:t>
                </a:r>
              </a:p>
              <a:p>
                <a:pPr lvl="1">
                  <a:lnSpc>
                    <a:spcPct val="130000"/>
                  </a:lnSpc>
                </a:pPr>
                <a:r>
                  <a:rPr lang="en-US" dirty="0"/>
                  <a:t>may underfit</a:t>
                </a:r>
              </a:p>
              <a:p>
                <a:pPr>
                  <a:lnSpc>
                    <a:spcPct val="130000"/>
                  </a:lnSpc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controls the complexity of the hypothesis set</a:t>
                </a:r>
              </a:p>
              <a:p>
                <a:pPr lvl="1">
                  <a:lnSpc>
                    <a:spcPct val="130000"/>
                  </a:lnSpc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affects how well the learned hypothesis will generalize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66527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How to Choose </a:t>
                </a:r>
                <a14:m>
                  <m:oMath xmlns:m="http://schemas.openxmlformats.org/officeDocument/2006/math">
                    <m:r>
                      <a:rPr lang="en-US" smtClean="0">
                        <a:latin typeface="Cambria Math" charset="0"/>
                      </a:rPr>
                      <m:t>𝑘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400" dirty="0"/>
                  <a:t>Making the choice of </a:t>
                </a:r>
                <a14:m>
                  <m:oMath xmlns:m="http://schemas.openxmlformats.org/officeDocument/2006/math">
                    <m:r>
                      <a:rPr lang="en-US" sz="2400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𝑘</m:t>
                    </m:r>
                  </m:oMath>
                </a14:m>
                <a:r>
                  <a:rPr lang="en-US" sz="2400" dirty="0"/>
                  <a:t> a function of </a:t>
                </a:r>
                <a14:m>
                  <m:oMath xmlns:m="http://schemas.openxmlformats.org/officeDocument/2006/math">
                    <m:r>
                      <a:rPr lang="en-US" sz="2400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𝑁</m:t>
                    </m:r>
                  </m:oMath>
                </a14:m>
                <a:r>
                  <a:rPr lang="en-US" sz="2400" dirty="0"/>
                  <a:t>, denoted by</a:t>
                </a:r>
                <a14:m>
                  <m:oMath xmlns:m="http://schemas.openxmlformats.org/officeDocument/2006/math">
                    <m:r>
                      <a:rPr lang="en-US" sz="2400" smtClean="0">
                        <a:solidFill>
                          <a:schemeClr val="accent1"/>
                        </a:solidFill>
                        <a:latin typeface="Cambria Math" charset="0"/>
                      </a:rPr>
                      <m:t> </m:t>
                    </m:r>
                    <m:r>
                      <a:rPr lang="en-US" sz="2400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𝑘</m:t>
                    </m:r>
                    <m:r>
                      <a:rPr lang="en-US" sz="2400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r>
                      <a:rPr lang="en-US" sz="2400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𝑁</m:t>
                    </m:r>
                    <m:r>
                      <a:rPr lang="en-US" sz="2400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:pPr lvl="1"/>
                <a:r>
                  <a:rPr lang="en-US" dirty="0"/>
                  <a:t>Theorem:</a:t>
                </a:r>
              </a:p>
              <a:p>
                <a:pPr lvl="2"/>
                <a:r>
                  <a:rPr lang="en-US" sz="2400" dirty="0"/>
                  <a:t>If </a:t>
                </a:r>
                <a14:m>
                  <m:oMath xmlns:m="http://schemas.openxmlformats.org/officeDocument/2006/math">
                    <m:r>
                      <a:rPr lang="en-US" sz="2400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𝑘</m:t>
                    </m:r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e>
                    </m:d>
                    <m:r>
                      <a:rPr lang="en-US" sz="2400">
                        <a:solidFill>
                          <a:schemeClr val="accent1"/>
                        </a:solidFill>
                        <a:latin typeface="Cambria Math" charset="0"/>
                      </a:rPr>
                      <m:t>→∞</m:t>
                    </m:r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400" dirty="0"/>
                  <a:t>as</a:t>
                </a:r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𝑁</m:t>
                    </m:r>
                    <m:r>
                      <a:rPr lang="en-US" sz="2400">
                        <a:solidFill>
                          <a:schemeClr val="accent1"/>
                        </a:solidFill>
                        <a:latin typeface="Cambria Math" charset="0"/>
                      </a:rPr>
                      <m:t>→∞</m:t>
                    </m:r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400" dirty="0"/>
                  <a:t>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𝑘</m:t>
                        </m:r>
                        <m:d>
                          <m:d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e>
                        </m:d>
                      </m:num>
                      <m:den>
                        <m:r>
                          <a:rPr lang="en-US" sz="240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den>
                    </m:f>
                    <m:r>
                      <a:rPr lang="en-US" sz="2400">
                        <a:solidFill>
                          <a:schemeClr val="accent1"/>
                        </a:solidFill>
                        <a:latin typeface="Cambria Math" charset="0"/>
                      </a:rPr>
                      <m:t>→0</m:t>
                    </m:r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400" dirty="0"/>
                  <a:t>as</a:t>
                </a:r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𝑁</m:t>
                    </m:r>
                    <m:r>
                      <a:rPr lang="en-US" sz="2400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→∞</m:t>
                    </m:r>
                  </m:oMath>
                </a14:m>
                <a:endParaRPr lang="en-US" sz="2400" dirty="0">
                  <a:solidFill>
                    <a:srgbClr val="00B050"/>
                  </a:solidFill>
                </a:endParaRPr>
              </a:p>
              <a:p>
                <a:pPr lvl="2"/>
                <a:r>
                  <a:rPr lang="en-US" sz="2400" dirty="0"/>
                  <a:t>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240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</m:d>
                    <m:r>
                      <a:rPr lang="en-US" sz="2400">
                        <a:solidFill>
                          <a:schemeClr val="accent1"/>
                        </a:solidFill>
                        <a:latin typeface="Cambria Math" charset="0"/>
                      </a:rPr>
                      <m:t>→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240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</m:d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240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</m:d>
                    <m:r>
                      <a:rPr lang="en-US" sz="2400">
                        <a:solidFill>
                          <a:schemeClr val="accent1"/>
                        </a:solidFill>
                        <a:latin typeface="Cambria Math" charset="0"/>
                      </a:rPr>
                      <m:t>→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240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p>
                            <m:r>
                              <a:rPr lang="en-US" sz="240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</m:d>
                  </m:oMath>
                </a14:m>
                <a:endParaRPr lang="en-US" sz="2400" dirty="0"/>
              </a:p>
              <a:p>
                <a:pPr lvl="1"/>
                <a:endParaRPr lang="en-US" sz="200" dirty="0"/>
              </a:p>
              <a:p>
                <a:pPr lvl="1"/>
                <a:endParaRPr lang="en-US" sz="200" dirty="0"/>
              </a:p>
              <a:p>
                <a:pPr lvl="1"/>
                <a:endParaRPr lang="en-US" sz="200" dirty="0"/>
              </a:p>
              <a:p>
                <a:pPr lvl="1"/>
                <a:r>
                  <a:rPr lang="en-US" dirty="0"/>
                  <a:t>Example: </a:t>
                </a:r>
                <a14:m>
                  <m:oMath xmlns:m="http://schemas.openxmlformats.org/officeDocument/2006/math">
                    <m:r>
                      <a:rPr lang="en-US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𝑘</m:t>
                    </m:r>
                    <m:r>
                      <a:rPr lang="en-US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r>
                      <a:rPr lang="en-US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𝑁</m:t>
                    </m:r>
                    <m:r>
                      <a:rPr lang="en-US" smtClean="0">
                        <a:solidFill>
                          <a:schemeClr val="accent1"/>
                        </a:solidFill>
                        <a:latin typeface="Cambria Math" charset="0"/>
                      </a:rPr>
                      <m:t>)=</m:t>
                    </m:r>
                    <m:rad>
                      <m:radPr>
                        <m:degHide m:val="on"/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e>
                    </m:rad>
                  </m:oMath>
                </a14:m>
                <a:r>
                  <a:rPr lang="en-US" dirty="0"/>
                  <a:t> satisfies the condition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Practical rule of thumb: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𝑘</m:t>
                    </m:r>
                    <m:r>
                      <a:rPr lang="en-US" smtClean="0">
                        <a:solidFill>
                          <a:schemeClr val="accent1"/>
                        </a:solidFill>
                        <a:latin typeface="Cambria Math" charset="0"/>
                      </a:rPr>
                      <m:t>=3</m:t>
                    </m:r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/>
                  <a:t>is often a good enough choice</a:t>
                </a:r>
              </a:p>
              <a:p>
                <a:pPr lvl="1"/>
                <a:r>
                  <a:rPr lang="en-US" dirty="0"/>
                  <a:t>Using validation to choose </a:t>
                </a:r>
                <a14:m>
                  <m:oMath xmlns:m="http://schemas.openxmlformats.org/officeDocument/2006/math">
                    <m:r>
                      <a:rPr lang="en-US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𝑘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844" t="-17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0333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F5566-6C59-A44E-9CF3-B1916F8F4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 1 Discussion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23A750-DE57-4C48-BE4B-4453568059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49" y="4589463"/>
            <a:ext cx="10926141" cy="1500187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I plan to grade the exam myself, hopefully in around a week but no more than 2 weeks.</a:t>
            </a:r>
          </a:p>
        </p:txBody>
      </p:sp>
    </p:spTree>
    <p:extLst>
      <p:ext uri="{BB962C8B-B14F-4D97-AF65-F5344CB8AC3E}">
        <p14:creationId xmlns:p14="http://schemas.microsoft.com/office/powerpoint/2010/main" val="427291637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Summary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𝑘</m:t>
                    </m:r>
                  </m:oMath>
                </a14:m>
                <a:r>
                  <a:rPr lang="en-US" dirty="0"/>
                  <a:t>-NN So Far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Pros</a:t>
                </a:r>
              </a:p>
              <a:p>
                <a:pPr lvl="1"/>
                <a:r>
                  <a:rPr lang="en-US" dirty="0"/>
                  <a:t>Simple algorithm</a:t>
                </a:r>
              </a:p>
              <a:p>
                <a:pPr lvl="1"/>
                <a:r>
                  <a:rPr lang="en-US" dirty="0"/>
                  <a:t>Good interpretations</a:t>
                </a:r>
              </a:p>
              <a:p>
                <a:pPr lvl="1"/>
                <a:r>
                  <a:rPr lang="en-US" dirty="0"/>
                  <a:t>Nice theoretical guarantee</a:t>
                </a:r>
              </a:p>
              <a:p>
                <a:pPr lvl="1"/>
                <a:r>
                  <a:rPr lang="en-US" dirty="0"/>
                  <a:t>Easy to adapt to regression </a:t>
                </a: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(average of nearest neighbors) </a:t>
                </a:r>
                <a:r>
                  <a:rPr lang="en-US" dirty="0"/>
                  <a:t>and multi-class classification </a:t>
                </a: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(majority voting)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Cons</a:t>
                </a:r>
              </a:p>
              <a:p>
                <a:pPr lvl="1"/>
                <a:r>
                  <a:rPr lang="en-US" dirty="0"/>
                  <a:t>Computational issue </a:t>
                </a:r>
              </a:p>
              <a:p>
                <a:pPr lvl="2"/>
                <a:r>
                  <a:rPr lang="en-US" dirty="0"/>
                  <a:t>each prediction requires </a:t>
                </a:r>
                <a:r>
                  <a:rPr lang="en-US" dirty="0">
                    <a:solidFill>
                      <a:schemeClr val="accent1"/>
                    </a:solidFill>
                  </a:rPr>
                  <a:t>O(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𝑁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)</a:t>
                </a:r>
                <a:r>
                  <a:rPr lang="en-US" dirty="0"/>
                  <a:t> computation</a:t>
                </a:r>
              </a:p>
              <a:p>
                <a:pPr lvl="1"/>
                <a:r>
                  <a:rPr lang="en-US" dirty="0"/>
                  <a:t>Curse of dimensionality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 rotWithShape="0">
                <a:blip r:embed="rId3"/>
                <a:stretch>
                  <a:fillRect l="-1043" t="-19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63071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Curse of Dimensionality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Generally, higher dimensions implies harder learning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(think VC)</a:t>
            </a:r>
          </a:p>
          <a:p>
            <a:endParaRPr lang="en-US" dirty="0"/>
          </a:p>
          <a:p>
            <a:r>
              <a:rPr lang="en-US" dirty="0"/>
              <a:t>Things are worse with similarity-based methods</a:t>
            </a:r>
          </a:p>
          <a:p>
            <a:pPr lvl="1"/>
            <a:r>
              <a:rPr lang="en-US" dirty="0"/>
              <a:t>that rely on assumptions that points close to one another have similar labels</a:t>
            </a:r>
          </a:p>
          <a:p>
            <a:pPr lvl="1"/>
            <a:endParaRPr lang="en-US" dirty="0"/>
          </a:p>
          <a:p>
            <a:r>
              <a:rPr lang="en-US" dirty="0"/>
              <a:t>As the dimension grows, most of the points will not be close to each other</a:t>
            </a:r>
            <a:r>
              <a:rPr lang="mr-IN" dirty="0"/>
              <a:t>…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57196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Illustration of Curse of Dimensionality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Think </a:t>
                </a:r>
                <a:r>
                  <a:rPr lang="en-US" dirty="0">
                    <a:solidFill>
                      <a:schemeClr val="tx1"/>
                    </a:solidFill>
                  </a:rPr>
                  <a:t>about Euclidean distance: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𝑑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begChr m:val="‖"/>
                        <m:endChr m:val="‖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</m:t>
                        </m:r>
                        <m:acc>
                          <m:accPr>
                            <m:chr m:val="⃗"/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e>
                    </m:d>
                  </m:oMath>
                </a14:m>
                <a:endParaRPr lang="en-US" sz="200" dirty="0">
                  <a:solidFill>
                    <a:schemeClr val="tx1"/>
                  </a:solidFill>
                </a:endParaRPr>
              </a:p>
              <a:p>
                <a:endParaRPr lang="en-US" dirty="0"/>
              </a:p>
              <a:p>
                <a:r>
                  <a:rPr lang="en-US" dirty="0"/>
                  <a:t>Illustration</a:t>
                </a:r>
                <a:endParaRPr lang="en-US" dirty="0">
                  <a:solidFill>
                    <a:schemeClr val="tx1"/>
                  </a:solidFill>
                </a:endParaRPr>
              </a:p>
              <a:p>
                <a:pPr lvl="1"/>
                <a:r>
                  <a:rPr lang="en-US" dirty="0"/>
                  <a:t>Consider the space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(a hypercube with length of each side = 1)</a:t>
                </a:r>
              </a:p>
              <a:p>
                <a:pPr lvl="1"/>
                <a:r>
                  <a:rPr lang="en-US" dirty="0"/>
                  <a:t>What’s the side length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ℓ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of a hypercube that takes up </a:t>
                </a:r>
                <a:r>
                  <a:rPr lang="en-US" dirty="0">
                    <a:solidFill>
                      <a:schemeClr val="accent1"/>
                    </a:solidFill>
                  </a:rPr>
                  <a:t>1%</a:t>
                </a:r>
                <a:r>
                  <a:rPr lang="en-US" dirty="0"/>
                  <a:t> of the space?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𝑑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=1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: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ℓ=0.01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𝑑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=2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: 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ℓ=0.1</m:t>
                    </m:r>
                  </m:oMath>
                </a14:m>
                <a:endParaRPr lang="en-US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pPr lvl="2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ℓ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𝑑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=0.01</m:t>
                    </m:r>
                  </m:oMath>
                </a14:m>
                <a:r>
                  <a:rPr lang="zh-TW" alt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altLang="zh-TW" dirty="0">
                    <a:solidFill>
                      <a:schemeClr val="accent1"/>
                    </a:solidFill>
                  </a:rPr>
                  <a:t>=&gt;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𝑑</m:t>
                    </m:r>
                    <m:r>
                      <a:rPr lang="en-US" altLang="zh-TW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=100,  ℓ≈0.95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 rotWithShape="0">
                <a:blip r:embed="rId2"/>
                <a:stretch>
                  <a:fillRect l="-1043" t="-19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72597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Illustration of Curse of Dimensionality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Consider the distance to the origin when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𝑑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=100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Consider the case that the value of each dimension is uniformly drawn</a:t>
                </a:r>
              </a:p>
              <a:p>
                <a:pPr lvl="1"/>
                <a:r>
                  <a:rPr lang="en-US" dirty="0"/>
                  <a:t>Only </a:t>
                </a:r>
                <a:r>
                  <a:rPr lang="en-US" dirty="0">
                    <a:solidFill>
                      <a:schemeClr val="accent1"/>
                    </a:solidFill>
                  </a:rPr>
                  <a:t>1%</a:t>
                </a:r>
                <a:r>
                  <a:rPr lang="en-US" dirty="0"/>
                  <a:t> of the points will be in the hypercube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0,0.95</m:t>
                            </m:r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100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Most of the points will be far away from the origin</a:t>
                </a:r>
              </a:p>
              <a:p>
                <a:pPr lvl="1"/>
                <a:r>
                  <a:rPr lang="en-US" dirty="0"/>
                  <a:t>Most of the points will be far away from each other</a:t>
                </a:r>
              </a:p>
              <a:p>
                <a:endParaRPr lang="en-US" dirty="0"/>
              </a:p>
              <a:p>
                <a:r>
                  <a:rPr lang="en-US" dirty="0"/>
                  <a:t>No simple solutions</a:t>
                </a:r>
                <a:r>
                  <a:rPr lang="mr-IN" dirty="0"/>
                  <a:t>…</a:t>
                </a:r>
                <a:r>
                  <a:rPr lang="en-US" dirty="0"/>
                  <a:t>.</a:t>
                </a:r>
              </a:p>
              <a:p>
                <a:pPr lvl="1"/>
                <a:r>
                  <a:rPr lang="en-US" dirty="0"/>
                  <a:t>Dimension reduction techniques are often adopted (see LFD 9.2)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69200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Computational Issues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215256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𝑘</m:t>
                    </m:r>
                  </m:oMath>
                </a14:m>
                <a:r>
                  <a:rPr lang="en-US" dirty="0"/>
                  <a:t>-Nearest Neighbor is computationally demanding</a:t>
                </a:r>
              </a:p>
              <a:p>
                <a:pPr lvl="1"/>
                <a:r>
                  <a:rPr lang="en-US" dirty="0"/>
                  <a:t>Need to store all data points: space complexity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𝑂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𝑁𝑑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For each prediction for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Calculate the distance to every point 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Find the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closest points</a:t>
                </a:r>
              </a:p>
              <a:p>
                <a:pPr lvl="2"/>
                <a:r>
                  <a:rPr lang="en-US" dirty="0"/>
                  <a:t>Time complexity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𝑂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𝑁𝑑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𝑁𝑙𝑜𝑔𝑘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:endParaRPr lang="en-US" dirty="0"/>
              </a:p>
              <a:p>
                <a:r>
                  <a:rPr lang="en-US" dirty="0"/>
                  <a:t>There are still ongoing research to address this issue</a:t>
                </a:r>
              </a:p>
              <a:p>
                <a:r>
                  <a:rPr lang="en-US" dirty="0"/>
                  <a:t>Two general approaches:</a:t>
                </a:r>
              </a:p>
              <a:p>
                <a:pPr lvl="1"/>
                <a:r>
                  <a:rPr lang="en-US" dirty="0"/>
                  <a:t>Reduce the number of data points</a:t>
                </a:r>
              </a:p>
              <a:p>
                <a:pPr lvl="1"/>
                <a:r>
                  <a:rPr lang="en-US" dirty="0"/>
                  <a:t>Store the data in some data structure to speed up searching</a:t>
                </a:r>
              </a:p>
              <a:p>
                <a:pPr lvl="1"/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See LFD 6.2.3 for more discussion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215256"/>
              </a:xfrm>
              <a:blipFill>
                <a:blip r:embed="rId2"/>
                <a:stretch>
                  <a:fillRect l="-1086" t="-19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54685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Computational Issues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Reduce the number of data points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228600" lvl="1">
              <a:spcBef>
                <a:spcPts val="1000"/>
              </a:spcBef>
            </a:pPr>
            <a:r>
              <a:rPr lang="en-US" dirty="0"/>
              <a:t>Store the data in some data structure to speed up searching</a:t>
            </a:r>
          </a:p>
          <a:p>
            <a:endParaRPr lang="en-US" dirty="0"/>
          </a:p>
          <a:p>
            <a:pPr lvl="1"/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864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Computational Issues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Reduce the number of data points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228600" lvl="1">
              <a:spcBef>
                <a:spcPts val="1000"/>
              </a:spcBef>
            </a:pPr>
            <a:r>
              <a:rPr lang="en-US" dirty="0"/>
              <a:t>Store the data in some data structure to speed up searching</a:t>
            </a:r>
          </a:p>
          <a:p>
            <a:endParaRPr lang="en-US" dirty="0"/>
          </a:p>
          <a:p>
            <a:pPr lvl="1"/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9888" y="2568924"/>
            <a:ext cx="3592540" cy="1600740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5534116" y="2526665"/>
            <a:ext cx="5383820" cy="1642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Intuition: remove points that will not impact the decision boundary.</a:t>
            </a:r>
          </a:p>
          <a:p>
            <a:r>
              <a:rPr lang="en-US" sz="2400" dirty="0"/>
              <a:t>Generally a hard problem. But there are some heuristic approaches.</a:t>
            </a:r>
          </a:p>
          <a:p>
            <a:endParaRPr lang="en-US" sz="2400" dirty="0"/>
          </a:p>
          <a:p>
            <a:pPr lvl="1"/>
            <a:endParaRPr lang="en-US" sz="2000" dirty="0">
              <a:solidFill>
                <a:schemeClr val="accent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6554" y="4836127"/>
            <a:ext cx="2141126" cy="2021873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5616034" y="5025563"/>
            <a:ext cx="5521358" cy="1642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Intuition: Clustering data points</a:t>
            </a:r>
          </a:p>
          <a:p>
            <a:r>
              <a:rPr lang="en-US" sz="2400" dirty="0"/>
              <a:t>For a new data point, first find a nearest cluster. Then find the nearest points within that cluster</a:t>
            </a:r>
          </a:p>
          <a:p>
            <a:pPr lvl="1"/>
            <a:endParaRPr lang="en-US" sz="20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55082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E4DC1C5-86B9-FB7C-9265-378885A84E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3930" y="0"/>
            <a:ext cx="9464140" cy="20873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7214278-67EA-1975-0D0A-00FA217868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3930" y="1772587"/>
            <a:ext cx="9288605" cy="129514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D66FBCB-53D3-4C85-9555-54FA3DC933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6515" y="2903977"/>
            <a:ext cx="9229677" cy="17725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A7C5863-FA53-5F4D-E607-534C2CADDF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6515" y="4538272"/>
            <a:ext cx="9387126" cy="1540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7742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2312F8A-4CFB-1C75-28D3-CB484A8996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230" y="344774"/>
            <a:ext cx="8853270" cy="4652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2396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04D1318-C856-E324-E96B-C44DDA851E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699" y="137513"/>
            <a:ext cx="10168317" cy="3100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3016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E75445A-2911-12BA-A565-7268CC342B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699" y="-1"/>
            <a:ext cx="10444181" cy="4631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2238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37F382C-1ABC-A666-E703-31AF69F481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299" y="0"/>
            <a:ext cx="9894121" cy="3087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855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42531</TotalTime>
  <Words>2427</Words>
  <Application>Microsoft Macintosh PowerPoint</Application>
  <PresentationFormat>Widescreen</PresentationFormat>
  <Paragraphs>428</Paragraphs>
  <Slides>46</Slides>
  <Notes>0</Notes>
  <HiddenSlides>10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1" baseType="lpstr">
      <vt:lpstr>Arial</vt:lpstr>
      <vt:lpstr>Calibri</vt:lpstr>
      <vt:lpstr>Calibri Light</vt:lpstr>
      <vt:lpstr>Cambria Math</vt:lpstr>
      <vt:lpstr>Office Theme</vt:lpstr>
      <vt:lpstr>CSE 417T Introduction to Machine Learning</vt:lpstr>
      <vt:lpstr>Logistics: Homework 4</vt:lpstr>
      <vt:lpstr>Logistics: E-Chapters of LFD</vt:lpstr>
      <vt:lpstr>Exam 1 Discussion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Recap</vt:lpstr>
      <vt:lpstr>Ensemble Learning</vt:lpstr>
      <vt:lpstr>Bagging and Random Forest</vt:lpstr>
      <vt:lpstr>Outline of a Boosting Algorithm</vt:lpstr>
      <vt:lpstr>AdaBoost Algorithm</vt:lpstr>
      <vt:lpstr>Theoretical Properties of AdaBoost</vt:lpstr>
      <vt:lpstr>Lecture Notes Today</vt:lpstr>
      <vt:lpstr>Brief Discussion on Gradient Boosting</vt:lpstr>
      <vt:lpstr>Look at the AdaBoost Algorithm Again</vt:lpstr>
      <vt:lpstr>Gradient Boosting</vt:lpstr>
      <vt:lpstr>Similarity-Based Method:   Nearest Neighbor</vt:lpstr>
      <vt:lpstr>Movie Rating Prediction</vt:lpstr>
      <vt:lpstr>Movie Recommendation</vt:lpstr>
      <vt:lpstr>Nearest Neighbor</vt:lpstr>
      <vt:lpstr>Wait…. in the practice question of exam 1</vt:lpstr>
      <vt:lpstr>Nearest Neighbor</vt:lpstr>
      <vt:lpstr>Nearest Neighbor is 2-Optimal</vt:lpstr>
      <vt:lpstr>Proof Sketch of 2-Optimality (E_out≤2E_out^∗)</vt:lpstr>
      <vt:lpstr>Proof Sketch of 2-Optimality</vt:lpstr>
      <vt:lpstr>Proof Sketch of 2-Optimality</vt:lpstr>
      <vt:lpstr>Nearest Neighbor is Self-Regularizing</vt:lpstr>
      <vt:lpstr>k-Nearest Neighbor</vt:lpstr>
      <vt:lpstr>”Stabilize” the Hypothesis</vt:lpstr>
      <vt:lpstr>Impacts of k</vt:lpstr>
      <vt:lpstr>How to Choose k</vt:lpstr>
      <vt:lpstr>Summary of k-NN So Far</vt:lpstr>
      <vt:lpstr>Curse of Dimensionality</vt:lpstr>
      <vt:lpstr>Illustration of Curse of Dimensionality</vt:lpstr>
      <vt:lpstr>Illustration of Curse of Dimensionality</vt:lpstr>
      <vt:lpstr>Computational Issues</vt:lpstr>
      <vt:lpstr>Computational Issues</vt:lpstr>
      <vt:lpstr>Computational Issues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417T Introduction to Machine Learning</dc:title>
  <dc:creator>Ho, Chien-Ju</dc:creator>
  <cp:lastModifiedBy>Microsoft Office User</cp:lastModifiedBy>
  <cp:revision>3833</cp:revision>
  <cp:lastPrinted>2020-04-20T00:25:00Z</cp:lastPrinted>
  <dcterms:created xsi:type="dcterms:W3CDTF">2017-08-24T15:35:37Z</dcterms:created>
  <dcterms:modified xsi:type="dcterms:W3CDTF">2022-11-01T00:06:36Z</dcterms:modified>
</cp:coreProperties>
</file>